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22"/>
  </p:notesMasterIdLst>
  <p:sldIdLst>
    <p:sldId id="311" r:id="rId2"/>
    <p:sldId id="312" r:id="rId3"/>
    <p:sldId id="258" r:id="rId4"/>
    <p:sldId id="257" r:id="rId5"/>
    <p:sldId id="323" r:id="rId6"/>
    <p:sldId id="259" r:id="rId7"/>
    <p:sldId id="293" r:id="rId8"/>
    <p:sldId id="295" r:id="rId9"/>
    <p:sldId id="298" r:id="rId10"/>
    <p:sldId id="272" r:id="rId11"/>
    <p:sldId id="319" r:id="rId12"/>
    <p:sldId id="310" r:id="rId13"/>
    <p:sldId id="279" r:id="rId14"/>
    <p:sldId id="306" r:id="rId15"/>
    <p:sldId id="321" r:id="rId16"/>
    <p:sldId id="302" r:id="rId17"/>
    <p:sldId id="322" r:id="rId18"/>
    <p:sldId id="278" r:id="rId19"/>
    <p:sldId id="299" r:id="rId20"/>
    <p:sldId id="317"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Barth" initials="MB" lastIdx="4" clrIdx="0"/>
  <p:cmAuthor id="1" name="William Jones" initials="WJ" lastIdx="5" clrIdx="1"/>
  <p:cmAuthor id="2" name="William Jones" initials="WJ [2]" lastIdx="1" clrIdx="2"/>
  <p:cmAuthor id="3" name="Helen Sun" initials="H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9EAED"/>
    <a:srgbClr val="FF40FF"/>
    <a:srgbClr val="253E80"/>
    <a:srgbClr val="EE6461"/>
    <a:srgbClr val="FF6D69"/>
    <a:srgbClr val="86CCED"/>
    <a:srgbClr val="47EA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2"/>
    <p:restoredTop sz="94548"/>
  </p:normalViewPr>
  <p:slideViewPr>
    <p:cSldViewPr snapToGrid="0" snapToObjects="1">
      <p:cViewPr varScale="1">
        <p:scale>
          <a:sx n="114" d="100"/>
          <a:sy n="114" d="100"/>
        </p:scale>
        <p:origin x="9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9B307F-3EAB-1E4B-8255-D13730605748}" type="datetimeFigureOut">
              <a:rPr lang="en-US" smtClean="0"/>
              <a:t>9/16/25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0525FF-E190-9843-A7EB-59998D2EF1CE}" type="slidenum">
              <a:rPr lang="en-US" smtClean="0"/>
              <a:t>‹#›</a:t>
            </a:fld>
            <a:endParaRPr lang="en-US" dirty="0"/>
          </a:p>
        </p:txBody>
      </p:sp>
    </p:spTree>
    <p:extLst>
      <p:ext uri="{BB962C8B-B14F-4D97-AF65-F5344CB8AC3E}">
        <p14:creationId xmlns:p14="http://schemas.microsoft.com/office/powerpoint/2010/main" val="2388268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525FF-E190-9843-A7EB-59998D2EF1CE}" type="slidenum">
              <a:rPr lang="en-US" smtClean="0"/>
              <a:t>1</a:t>
            </a:fld>
            <a:endParaRPr lang="en-US" dirty="0"/>
          </a:p>
        </p:txBody>
      </p:sp>
    </p:spTree>
    <p:extLst>
      <p:ext uri="{BB962C8B-B14F-4D97-AF65-F5344CB8AC3E}">
        <p14:creationId xmlns:p14="http://schemas.microsoft.com/office/powerpoint/2010/main" val="343824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525FF-E190-9843-A7EB-59998D2EF1CE}" type="slidenum">
              <a:rPr lang="en-US" smtClean="0"/>
              <a:t>18</a:t>
            </a:fld>
            <a:endParaRPr lang="en-US" dirty="0"/>
          </a:p>
        </p:txBody>
      </p:sp>
    </p:spTree>
    <p:extLst>
      <p:ext uri="{BB962C8B-B14F-4D97-AF65-F5344CB8AC3E}">
        <p14:creationId xmlns:p14="http://schemas.microsoft.com/office/powerpoint/2010/main" val="98533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25FF-E190-9843-A7EB-59998D2EF1CE}" type="slidenum">
              <a:rPr lang="en-US" smtClean="0"/>
              <a:t>4</a:t>
            </a:fld>
            <a:endParaRPr lang="en-US" dirty="0"/>
          </a:p>
        </p:txBody>
      </p:sp>
    </p:spTree>
    <p:extLst>
      <p:ext uri="{BB962C8B-B14F-4D97-AF65-F5344CB8AC3E}">
        <p14:creationId xmlns:p14="http://schemas.microsoft.com/office/powerpoint/2010/main" val="350056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OmniMetrix offers remote monitors for cathodic protection with the data points you need and a service team you can trust. With LTE and satellite communication options, you’ll always have the information you need on technology that will last longer than any monitoring alternative on the market.</a:t>
            </a:r>
            <a:endParaRPr lang="en-US" b="1" dirty="0"/>
          </a:p>
        </p:txBody>
      </p:sp>
      <p:sp>
        <p:nvSpPr>
          <p:cNvPr id="4" name="Slide Number Placeholder 3"/>
          <p:cNvSpPr>
            <a:spLocks noGrp="1"/>
          </p:cNvSpPr>
          <p:nvPr>
            <p:ph type="sldNum" sz="quarter" idx="10"/>
          </p:nvPr>
        </p:nvSpPr>
        <p:spPr/>
        <p:txBody>
          <a:bodyPr/>
          <a:lstStyle/>
          <a:p>
            <a:fld id="{CD0525FF-E190-9843-A7EB-59998D2EF1CE}" type="slidenum">
              <a:rPr lang="en-US" smtClean="0"/>
              <a:t>6</a:t>
            </a:fld>
            <a:endParaRPr lang="en-US" dirty="0"/>
          </a:p>
        </p:txBody>
      </p:sp>
    </p:spTree>
    <p:extLst>
      <p:ext uri="{BB962C8B-B14F-4D97-AF65-F5344CB8AC3E}">
        <p14:creationId xmlns:p14="http://schemas.microsoft.com/office/powerpoint/2010/main" val="414097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7</a:t>
            </a:fld>
            <a:endParaRPr lang="en-US" dirty="0"/>
          </a:p>
        </p:txBody>
      </p:sp>
    </p:spTree>
    <p:extLst>
      <p:ext uri="{BB962C8B-B14F-4D97-AF65-F5344CB8AC3E}">
        <p14:creationId xmlns:p14="http://schemas.microsoft.com/office/powerpoint/2010/main" val="94997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8</a:t>
            </a:fld>
            <a:endParaRPr lang="en-US" dirty="0"/>
          </a:p>
        </p:txBody>
      </p:sp>
    </p:spTree>
    <p:extLst>
      <p:ext uri="{BB962C8B-B14F-4D97-AF65-F5344CB8AC3E}">
        <p14:creationId xmlns:p14="http://schemas.microsoft.com/office/powerpoint/2010/main" val="18967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9</a:t>
            </a:fld>
            <a:endParaRPr lang="en-US" dirty="0"/>
          </a:p>
        </p:txBody>
      </p:sp>
    </p:spTree>
    <p:extLst>
      <p:ext uri="{BB962C8B-B14F-4D97-AF65-F5344CB8AC3E}">
        <p14:creationId xmlns:p14="http://schemas.microsoft.com/office/powerpoint/2010/main" val="111992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25FF-E190-9843-A7EB-59998D2EF1CE}" type="slidenum">
              <a:rPr lang="en-US" smtClean="0"/>
              <a:t>11</a:t>
            </a:fld>
            <a:endParaRPr lang="en-US" dirty="0"/>
          </a:p>
        </p:txBody>
      </p:sp>
    </p:spTree>
    <p:extLst>
      <p:ext uri="{BB962C8B-B14F-4D97-AF65-F5344CB8AC3E}">
        <p14:creationId xmlns:p14="http://schemas.microsoft.com/office/powerpoint/2010/main" val="80544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525FF-E190-9843-A7EB-59998D2EF1CE}" type="slidenum">
              <a:rPr lang="en-US" smtClean="0"/>
              <a:t>16</a:t>
            </a:fld>
            <a:endParaRPr lang="en-US" dirty="0"/>
          </a:p>
        </p:txBody>
      </p:sp>
    </p:spTree>
    <p:extLst>
      <p:ext uri="{BB962C8B-B14F-4D97-AF65-F5344CB8AC3E}">
        <p14:creationId xmlns:p14="http://schemas.microsoft.com/office/powerpoint/2010/main" val="347445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525FF-E190-9843-A7EB-59998D2EF1CE}" type="slidenum">
              <a:rPr lang="en-US" smtClean="0"/>
              <a:t>17</a:t>
            </a:fld>
            <a:endParaRPr lang="en-US" dirty="0"/>
          </a:p>
        </p:txBody>
      </p:sp>
    </p:spTree>
    <p:extLst>
      <p:ext uri="{BB962C8B-B14F-4D97-AF65-F5344CB8AC3E}">
        <p14:creationId xmlns:p14="http://schemas.microsoft.com/office/powerpoint/2010/main" val="410640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0255E6-36A4-44C7-B0F0-EC1493EE6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968"/>
            <a:ext cx="9144000" cy="914400"/>
          </a:xfrm>
          <a:prstGeom prst="rect">
            <a:avLst/>
          </a:prstGeom>
          <a:solidFill>
            <a:srgbClr val="253E80"/>
          </a:solidFill>
        </p:spPr>
      </p:pic>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A6734B6-99A1-564B-A87B-D3FB9BC713FD}" type="datetime1">
              <a:rPr lang="en-US" smtClean="0"/>
              <a:t>9/16/25</a:t>
            </a:fld>
            <a:endParaRPr lang="en-US" dirty="0"/>
          </a:p>
        </p:txBody>
      </p:sp>
      <p:sp>
        <p:nvSpPr>
          <p:cNvPr id="8" name="Slide Number Placeholder 7"/>
          <p:cNvSpPr>
            <a:spLocks noGrp="1"/>
          </p:cNvSpPr>
          <p:nvPr>
            <p:ph type="sldNum" sz="quarter" idx="11"/>
          </p:nvPr>
        </p:nvSpPr>
        <p:spPr>
          <a:xfrm>
            <a:off x="257142" y="6356348"/>
            <a:ext cx="561975" cy="365125"/>
          </a:xfrm>
        </p:spPr>
        <p:txBody>
          <a:bodyPr/>
          <a:lstStyle/>
          <a:p>
            <a:fld id="{23044F3F-0428-1543-83ED-77EE94B30A72}" type="slidenum">
              <a:rPr lang="en-US" smtClean="0"/>
              <a:t>‹#›</a:t>
            </a:fld>
            <a:endParaRPr lang="en-US" dirty="0"/>
          </a:p>
        </p:txBody>
      </p:sp>
      <p:sp>
        <p:nvSpPr>
          <p:cNvPr id="9" name="Footer Placeholder 8"/>
          <p:cNvSpPr>
            <a:spLocks noGrp="1"/>
          </p:cNvSpPr>
          <p:nvPr>
            <p:ph type="ftr" sz="quarter" idx="12"/>
          </p:nvPr>
        </p:nvSpPr>
        <p:spPr>
          <a:xfrm>
            <a:off x="1076259" y="6356349"/>
            <a:ext cx="2847975" cy="365125"/>
          </a:xfrm>
        </p:spPr>
        <p:txBody>
          <a:bodyPr/>
          <a:lstStyle/>
          <a:p>
            <a:endParaRPr lang="en-US" dirty="0"/>
          </a:p>
        </p:txBody>
      </p:sp>
      <p:sp>
        <p:nvSpPr>
          <p:cNvPr id="4" name="Rectangle 3">
            <a:extLst>
              <a:ext uri="{FF2B5EF4-FFF2-40B4-BE49-F238E27FC236}">
                <a16:creationId xmlns:a16="http://schemas.microsoft.com/office/drawing/2014/main" id="{1905E089-A2D7-40E8-8F04-471FCDAEAD30}"/>
              </a:ext>
            </a:extLst>
          </p:cNvPr>
          <p:cNvSpPr/>
          <p:nvPr userDrawn="1"/>
        </p:nvSpPr>
        <p:spPr>
          <a:xfrm>
            <a:off x="0" y="-1594"/>
            <a:ext cx="9144000" cy="138119"/>
          </a:xfrm>
          <a:prstGeom prst="rect">
            <a:avLst/>
          </a:prstGeom>
          <a:solidFill>
            <a:srgbClr val="253E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drawing&#10;&#10;Description automatically generated">
            <a:extLst>
              <a:ext uri="{FF2B5EF4-FFF2-40B4-BE49-F238E27FC236}">
                <a16:creationId xmlns:a16="http://schemas.microsoft.com/office/drawing/2014/main" id="{FD5B7C51-1108-4DFB-A828-66285E47DBCC}"/>
              </a:ext>
            </a:extLst>
          </p:cNvPr>
          <p:cNvPicPr>
            <a:picLocks noChangeAspect="1"/>
          </p:cNvPicPr>
          <p:nvPr userDrawn="1"/>
        </p:nvPicPr>
        <p:blipFill>
          <a:blip r:embed="rId3"/>
          <a:stretch>
            <a:fillRect/>
          </a:stretch>
        </p:blipFill>
        <p:spPr>
          <a:xfrm>
            <a:off x="5578973" y="6110286"/>
            <a:ext cx="3396924" cy="6111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92BBE-CF9F-EA4C-B7A6-328CE97ABE69}" type="datetime1">
              <a:rPr lang="en-US" smtClean="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4F3F-0428-1543-83ED-77EE94B30A7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54F1A-FD34-1D49-A0FC-E468241B8E64}" type="datetime1">
              <a:rPr lang="en-US" smtClean="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4F3F-0428-1543-83ED-77EE94B30A7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E88FE-6645-421B-B232-9163832EDB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8968"/>
            <a:ext cx="9144000" cy="914400"/>
          </a:xfrm>
          <a:prstGeom prst="rect">
            <a:avLst/>
          </a:prstGeom>
          <a:solidFill>
            <a:srgbClr val="253E80"/>
          </a:solidFill>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71EAC-EEE0-1F4D-8E62-B7BD54307B46}" type="datetime1">
              <a:rPr lang="en-US" smtClean="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264038" y="6356350"/>
            <a:ext cx="561975" cy="365125"/>
          </a:xfrm>
        </p:spPr>
        <p:txBody>
          <a:bodyPr/>
          <a:lstStyle/>
          <a:p>
            <a:fld id="{23044F3F-0428-1543-83ED-77EE94B30A72}"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B71D8DF4-B8A1-40C0-9519-158841120EEC}"/>
              </a:ext>
            </a:extLst>
          </p:cNvPr>
          <p:cNvPicPr>
            <a:picLocks noChangeAspect="1"/>
          </p:cNvPicPr>
          <p:nvPr userDrawn="1"/>
        </p:nvPicPr>
        <p:blipFill>
          <a:blip r:embed="rId3"/>
          <a:stretch>
            <a:fillRect/>
          </a:stretch>
        </p:blipFill>
        <p:spPr>
          <a:xfrm>
            <a:off x="5578973" y="6110286"/>
            <a:ext cx="3396924" cy="611189"/>
          </a:xfrm>
          <a:prstGeom prst="rect">
            <a:avLst/>
          </a:prstGeom>
        </p:spPr>
      </p:pic>
      <p:sp>
        <p:nvSpPr>
          <p:cNvPr id="10" name="Rectangle 9">
            <a:extLst>
              <a:ext uri="{FF2B5EF4-FFF2-40B4-BE49-F238E27FC236}">
                <a16:creationId xmlns:a16="http://schemas.microsoft.com/office/drawing/2014/main" id="{D8892D62-58BD-4084-BD4C-B236E6A21E22}"/>
              </a:ext>
            </a:extLst>
          </p:cNvPr>
          <p:cNvSpPr/>
          <p:nvPr userDrawn="1"/>
        </p:nvSpPr>
        <p:spPr>
          <a:xfrm>
            <a:off x="0" y="-1594"/>
            <a:ext cx="9144000" cy="138119"/>
          </a:xfrm>
          <a:prstGeom prst="rect">
            <a:avLst/>
          </a:prstGeom>
          <a:solidFill>
            <a:srgbClr val="253E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object, clock&#10;&#10;Description automatically generated">
            <a:extLst>
              <a:ext uri="{FF2B5EF4-FFF2-40B4-BE49-F238E27FC236}">
                <a16:creationId xmlns:a16="http://schemas.microsoft.com/office/drawing/2014/main" id="{01EA4CE2-AF8A-4046-8212-B87AA3C7F14C}"/>
              </a:ext>
            </a:extLst>
          </p:cNvPr>
          <p:cNvPicPr>
            <a:picLocks noChangeAspect="1"/>
          </p:cNvPicPr>
          <p:nvPr userDrawn="1"/>
        </p:nvPicPr>
        <p:blipFill>
          <a:blip r:embed="rId4"/>
          <a:stretch>
            <a:fillRect/>
          </a:stretch>
        </p:blipFill>
        <p:spPr>
          <a:xfrm>
            <a:off x="647144" y="5963222"/>
            <a:ext cx="2945599" cy="9671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B60D1-27E1-2C4F-9FAA-CE85C7B0B483}" type="datetime1">
              <a:rPr lang="en-US" smtClean="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44F3F-0428-1543-83ED-77EE94B30A72}"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6A8223-CEA6-5F4E-BBCE-DD0F62976228}" type="datetime1">
              <a:rPr lang="en-US" smtClean="0"/>
              <a:t>9/16/25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44F3F-0428-1543-83ED-77EE94B30A72}"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885FEE6-2B02-AB4E-B129-E3E13579B694}" type="datetime1">
              <a:rPr lang="en-US" smtClean="0"/>
              <a:t>9/16/25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044F3F-0428-1543-83ED-77EE94B30A72}"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C6B58-538B-104A-90E6-11F2D5E7DFC4}" type="datetime1">
              <a:rPr lang="en-US" smtClean="0"/>
              <a:t>9/16/25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044F3F-0428-1543-83ED-77EE94B30A7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7C418-51AF-6340-9890-7E706CA27F66}" type="datetime1">
              <a:rPr lang="en-US" smtClean="0"/>
              <a:t>9/16/25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044F3F-0428-1543-83ED-77EE94B30A7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63A4E0-EDDE-2041-B5A2-E1612D73C496}" type="datetime1">
              <a:rPr lang="en-US" smtClean="0"/>
              <a:t>9/16/25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44F3F-0428-1543-83ED-77EE94B30A7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F5A76-15D0-C54B-83CB-D7EF85B8EDD0}" type="datetime1">
              <a:rPr lang="en-US" smtClean="0"/>
              <a:t>9/16/25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44F3F-0428-1543-83ED-77EE94B30A7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FE25E28-9091-3A4B-80C2-42445E067D7B}" type="datetime1">
              <a:rPr lang="en-US" smtClean="0"/>
              <a:t>9/16/25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3044F3F-0428-1543-83ED-77EE94B30A72}"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corn-energy-inc-logo.jpg">
            <a:extLst>
              <a:ext uri="{FF2B5EF4-FFF2-40B4-BE49-F238E27FC236}">
                <a16:creationId xmlns:a16="http://schemas.microsoft.com/office/drawing/2014/main" id="{EA8FF816-F73C-904B-AB3A-E222A7DE0324}"/>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264038" y="264360"/>
            <a:ext cx="1636519" cy="630586"/>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https://www.briggsandstratton.com/content/dam/Product%20Catalog/Briggs%20and%20Stratton/en/Generators/Home%20Standby/powerprotect/product-images/PP20_Straight.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FD60A7-93B3-7548-9055-AC0CEC4BB3BE}"/>
              </a:ext>
            </a:extLst>
          </p:cNvPr>
          <p:cNvPicPr>
            <a:picLocks noChangeAspect="1"/>
          </p:cNvPicPr>
          <p:nvPr/>
        </p:nvPicPr>
        <p:blipFill>
          <a:blip r:embed="rId3"/>
          <a:stretch>
            <a:fillRect/>
          </a:stretch>
        </p:blipFill>
        <p:spPr>
          <a:xfrm>
            <a:off x="189935" y="290307"/>
            <a:ext cx="1016000" cy="952500"/>
          </a:xfrm>
          <a:prstGeom prst="rect">
            <a:avLst/>
          </a:prstGeom>
        </p:spPr>
      </p:pic>
      <p:sp>
        <p:nvSpPr>
          <p:cNvPr id="2" name="Title 1"/>
          <p:cNvSpPr>
            <a:spLocks noGrp="1"/>
          </p:cNvSpPr>
          <p:nvPr>
            <p:ph type="ctrTitle"/>
          </p:nvPr>
        </p:nvSpPr>
        <p:spPr>
          <a:xfrm>
            <a:off x="0" y="356714"/>
            <a:ext cx="9144000" cy="5566615"/>
          </a:xfrm>
        </p:spPr>
        <p:txBody>
          <a:bodyPr anchor="t" anchorCtr="0">
            <a:noAutofit/>
          </a:bodyPr>
          <a:lstStyle/>
          <a:p>
            <a:r>
              <a:rPr lang="en-US" sz="2400" b="1" dirty="0">
                <a:solidFill>
                  <a:schemeClr val="accent1">
                    <a:lumMod val="50000"/>
                  </a:schemeClr>
                </a:solidFill>
              </a:rPr>
              <a:t>Acorn Energy, Inc. - Nasdaq: ACFN</a:t>
            </a:r>
            <a:br>
              <a:rPr lang="en-US" sz="1000" b="1" dirty="0">
                <a:solidFill>
                  <a:schemeClr val="tx1"/>
                </a:solidFill>
              </a:rPr>
            </a:br>
            <a:br>
              <a:rPr lang="en-US" sz="700" b="1" dirty="0">
                <a:solidFill>
                  <a:schemeClr val="tx1"/>
                </a:solidFill>
              </a:rPr>
            </a:br>
            <a:br>
              <a:rPr lang="en-US" sz="700" b="1" dirty="0">
                <a:solidFill>
                  <a:schemeClr val="tx1"/>
                </a:solidFill>
              </a:rPr>
            </a:br>
            <a:r>
              <a:rPr lang="en-US" sz="2400" b="1" i="1" dirty="0">
                <a:solidFill>
                  <a:srgbClr val="002060"/>
                </a:solidFill>
              </a:rPr>
              <a:t>Growing Base of Recurring, High Margin</a:t>
            </a:r>
            <a:br>
              <a:rPr lang="en-US" sz="2400" b="1" i="1" dirty="0">
                <a:solidFill>
                  <a:srgbClr val="002060"/>
                </a:solidFill>
              </a:rPr>
            </a:br>
            <a:r>
              <a:rPr lang="en-US" sz="2400" b="1" i="1" dirty="0">
                <a:solidFill>
                  <a:srgbClr val="002060"/>
                </a:solidFill>
              </a:rPr>
              <a:t>Remote Monitoring &amp; Control Revenue </a:t>
            </a:r>
            <a:br>
              <a:rPr lang="en-US" sz="1750" b="1" i="1" dirty="0">
                <a:solidFill>
                  <a:srgbClr val="002060"/>
                </a:solidFill>
              </a:rPr>
            </a:br>
            <a:br>
              <a:rPr lang="en-US" sz="1000" b="1" i="1" dirty="0">
                <a:solidFill>
                  <a:srgbClr val="002060"/>
                </a:solidFill>
              </a:rPr>
            </a:br>
            <a:br>
              <a:rPr lang="en-US" sz="1000" b="1" i="1" dirty="0">
                <a:solidFill>
                  <a:srgbClr val="002060"/>
                </a:solidFill>
              </a:rPr>
            </a:br>
            <a:br>
              <a:rPr lang="en-US" sz="1000" b="1" i="1" dirty="0">
                <a:solidFill>
                  <a:srgbClr val="002060"/>
                </a:solidFill>
              </a:rPr>
            </a:br>
            <a:br>
              <a:rPr lang="en-US" sz="1000" b="1" i="1" dirty="0">
                <a:solidFill>
                  <a:srgbClr val="002060"/>
                </a:solidFill>
              </a:rPr>
            </a:br>
            <a:br>
              <a:rPr lang="en-US" sz="1000" b="1" i="1" dirty="0">
                <a:solidFill>
                  <a:srgbClr val="002060"/>
                </a:solidFill>
              </a:rPr>
            </a:br>
            <a:br>
              <a:rPr lang="en-US" sz="1000" b="1" i="1" dirty="0">
                <a:solidFill>
                  <a:srgbClr val="002060"/>
                </a:solidFill>
              </a:rPr>
            </a:br>
            <a:br>
              <a:rPr lang="en-US" sz="1700" b="1" i="1" dirty="0">
                <a:solidFill>
                  <a:srgbClr val="002060"/>
                </a:solidFill>
              </a:rPr>
            </a:br>
            <a:br>
              <a:rPr lang="en-US" sz="1700" b="1" i="1" dirty="0">
                <a:solidFill>
                  <a:srgbClr val="002060"/>
                </a:solidFill>
              </a:rPr>
            </a:br>
            <a:br>
              <a:rPr lang="en-US" sz="1700" b="1" i="1" dirty="0">
                <a:solidFill>
                  <a:srgbClr val="002060"/>
                </a:solidFill>
              </a:rPr>
            </a:br>
            <a:br>
              <a:rPr lang="en-US" sz="1700" b="1" i="1" dirty="0">
                <a:solidFill>
                  <a:srgbClr val="002060"/>
                </a:solidFill>
              </a:rPr>
            </a:br>
            <a:br>
              <a:rPr lang="en-US" sz="1700" b="1" i="1" dirty="0">
                <a:solidFill>
                  <a:srgbClr val="002060"/>
                </a:solidFill>
              </a:rPr>
            </a:br>
            <a:br>
              <a:rPr lang="en-US" sz="1700" b="1" i="1" dirty="0">
                <a:solidFill>
                  <a:srgbClr val="002060"/>
                </a:solidFill>
              </a:rPr>
            </a:br>
            <a:br>
              <a:rPr lang="en-US" sz="1700" b="1" i="1" dirty="0">
                <a:solidFill>
                  <a:srgbClr val="002060"/>
                </a:solidFill>
              </a:rPr>
            </a:br>
            <a:br>
              <a:rPr lang="en-US" sz="1700" b="1" i="1" dirty="0">
                <a:solidFill>
                  <a:srgbClr val="002060"/>
                </a:solidFill>
              </a:rPr>
            </a:br>
            <a:br>
              <a:rPr lang="en-US" sz="1000" b="1" i="1" dirty="0">
                <a:solidFill>
                  <a:srgbClr val="002060"/>
                </a:solidFill>
              </a:rPr>
            </a:br>
            <a:br>
              <a:rPr lang="en-US" sz="1000" b="1" i="1" dirty="0">
                <a:solidFill>
                  <a:srgbClr val="002060"/>
                </a:solidFill>
              </a:rPr>
            </a:br>
            <a:r>
              <a:rPr lang="en-US" sz="1000" b="1" i="1" dirty="0">
                <a:solidFill>
                  <a:srgbClr val="002060"/>
                </a:solidFill>
              </a:rPr>
              <a:t>     </a:t>
            </a:r>
            <a:r>
              <a:rPr lang="en-US" sz="1700" b="1" i="1" dirty="0">
                <a:solidFill>
                  <a:srgbClr val="0070C0"/>
                </a:solidFill>
              </a:rPr>
              <a:t>September, 2025</a:t>
            </a:r>
            <a:br>
              <a:rPr lang="en-US" sz="1000" b="1" dirty="0">
                <a:solidFill>
                  <a:srgbClr val="052E65"/>
                </a:solidFill>
              </a:rPr>
            </a:br>
            <a:br>
              <a:rPr lang="en-US" sz="1000" b="1" i="1" dirty="0">
                <a:solidFill>
                  <a:srgbClr val="052E65"/>
                </a:solidFill>
              </a:rPr>
            </a:br>
            <a:r>
              <a:rPr lang="en-US" sz="1700" b="1" i="1" dirty="0">
                <a:solidFill>
                  <a:srgbClr val="052E65"/>
                </a:solidFill>
              </a:rPr>
              <a:t>www.acornenergy.com</a:t>
            </a:r>
            <a:br>
              <a:rPr lang="en-US" sz="1600" b="1" i="1" dirty="0">
                <a:solidFill>
                  <a:srgbClr val="002060"/>
                </a:solidFill>
              </a:rPr>
            </a:br>
            <a:br>
              <a:rPr lang="en-US" sz="600" b="1" i="1" dirty="0">
                <a:solidFill>
                  <a:srgbClr val="002060"/>
                </a:solidFill>
              </a:rPr>
            </a:br>
            <a:br>
              <a:rPr lang="en-US" sz="600" b="1" i="1" dirty="0">
                <a:solidFill>
                  <a:srgbClr val="002060"/>
                </a:solidFill>
              </a:rPr>
            </a:br>
            <a:endParaRPr lang="en-US" sz="1600" b="1" i="1" dirty="0">
              <a:solidFill>
                <a:srgbClr val="052E65"/>
              </a:solidFill>
            </a:endParaRPr>
          </a:p>
        </p:txBody>
      </p:sp>
      <p:sp>
        <p:nvSpPr>
          <p:cNvPr id="3" name="TextBox 2"/>
          <p:cNvSpPr txBox="1"/>
          <p:nvPr/>
        </p:nvSpPr>
        <p:spPr>
          <a:xfrm>
            <a:off x="4682836" y="581891"/>
            <a:ext cx="184731" cy="369332"/>
          </a:xfrm>
          <a:prstGeom prst="rect">
            <a:avLst/>
          </a:prstGeom>
          <a:noFill/>
        </p:spPr>
        <p:txBody>
          <a:bodyPr wrap="none" rtlCol="0">
            <a:spAutoFit/>
          </a:bodyPr>
          <a:lstStyle/>
          <a:p>
            <a:endParaRPr lang="en-US" dirty="0"/>
          </a:p>
        </p:txBody>
      </p:sp>
      <p:pic>
        <p:nvPicPr>
          <p:cNvPr id="11" name="Picture 10" descr="A picture containing object, clock&#10;&#10;Description automatically generated">
            <a:extLst>
              <a:ext uri="{FF2B5EF4-FFF2-40B4-BE49-F238E27FC236}">
                <a16:creationId xmlns:a16="http://schemas.microsoft.com/office/drawing/2014/main" id="{A2E0DCA9-49A2-4D17-A9B1-DA958D2DADC2}"/>
              </a:ext>
            </a:extLst>
          </p:cNvPr>
          <p:cNvPicPr>
            <a:picLocks noChangeAspect="1"/>
          </p:cNvPicPr>
          <p:nvPr/>
        </p:nvPicPr>
        <p:blipFill>
          <a:blip r:embed="rId4"/>
          <a:stretch>
            <a:fillRect/>
          </a:stretch>
        </p:blipFill>
        <p:spPr>
          <a:xfrm>
            <a:off x="189935" y="5963222"/>
            <a:ext cx="2945599" cy="967168"/>
          </a:xfrm>
          <a:prstGeom prst="rect">
            <a:avLst/>
          </a:prstGeom>
        </p:spPr>
      </p:pic>
      <p:pic>
        <p:nvPicPr>
          <p:cNvPr id="7" name="Picture 2" descr="Of course, no matter what updates you choose, you can always go back and check your OmniView interface, which will track the same alerts and notifications.">
            <a:extLst>
              <a:ext uri="{FF2B5EF4-FFF2-40B4-BE49-F238E27FC236}">
                <a16:creationId xmlns:a16="http://schemas.microsoft.com/office/drawing/2014/main" id="{D0FAF014-8459-E45D-F932-BF90CF4DD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1806246"/>
            <a:ext cx="3125650" cy="30456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945B206-A10C-245C-0EB3-21372340FF68}"/>
              </a:ext>
            </a:extLst>
          </p:cNvPr>
          <p:cNvSpPr txBox="1"/>
          <p:nvPr/>
        </p:nvSpPr>
        <p:spPr>
          <a:xfrm>
            <a:off x="7903029" y="14369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7353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 y="164261"/>
            <a:ext cx="9154289" cy="573488"/>
          </a:xfrm>
        </p:spPr>
        <p:txBody>
          <a:bodyPr>
            <a:noAutofit/>
          </a:bodyPr>
          <a:lstStyle/>
          <a:p>
            <a:pPr>
              <a:tabLst>
                <a:tab pos="3378200" algn="l"/>
              </a:tabLst>
            </a:pPr>
            <a:r>
              <a:rPr lang="en-US" sz="2400" b="1" dirty="0">
                <a:solidFill>
                  <a:srgbClr val="052E65"/>
                </a:solidFill>
              </a:rPr>
              <a:t>Remote Monitoring Value-Add</a:t>
            </a:r>
          </a:p>
        </p:txBody>
      </p:sp>
      <p:sp>
        <p:nvSpPr>
          <p:cNvPr id="3" name="Content Placeholder 2"/>
          <p:cNvSpPr>
            <a:spLocks noGrp="1"/>
          </p:cNvSpPr>
          <p:nvPr>
            <p:ph idx="1"/>
          </p:nvPr>
        </p:nvSpPr>
        <p:spPr>
          <a:xfrm>
            <a:off x="0" y="861097"/>
            <a:ext cx="8869138" cy="1734185"/>
          </a:xfrm>
        </p:spPr>
        <p:txBody>
          <a:bodyPr>
            <a:noAutofit/>
          </a:bodyPr>
          <a:lstStyle/>
          <a:p>
            <a:pPr>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US" sz="1800" dirty="0">
                <a:solidFill>
                  <a:srgbClr val="002060"/>
                </a:solidFill>
              </a:rPr>
              <a:t>Reduces critical asset downtime; improves maintenance results</a:t>
            </a:r>
          </a:p>
          <a:p>
            <a:pPr>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GB" sz="1800" dirty="0">
                <a:solidFill>
                  <a:srgbClr val="002060"/>
                </a:solidFill>
                <a:ea typeface="Microsoft YaHei" charset="0"/>
                <a:cs typeface="Microsoft YaHei" charset="0"/>
              </a:rPr>
              <a:t>Prevents 95% of generator “fail to start” events’ by tracking/reporting </a:t>
            </a:r>
            <a:br>
              <a:rPr lang="en-GB" sz="1800" dirty="0">
                <a:solidFill>
                  <a:srgbClr val="002060"/>
                </a:solidFill>
                <a:ea typeface="Microsoft YaHei" charset="0"/>
                <a:cs typeface="Microsoft YaHei" charset="0"/>
              </a:rPr>
            </a:br>
            <a:r>
              <a:rPr lang="en-GB" sz="1800" dirty="0">
                <a:solidFill>
                  <a:srgbClr val="002060"/>
                </a:solidFill>
                <a:ea typeface="Microsoft YaHei" charset="0"/>
                <a:cs typeface="Microsoft YaHei" charset="0"/>
              </a:rPr>
              <a:t>vitals: </a:t>
            </a:r>
            <a:r>
              <a:rPr lang="en-GB" sz="1800" b="1" dirty="0">
                <a:solidFill>
                  <a:srgbClr val="002060"/>
                </a:solidFill>
                <a:ea typeface="Microsoft YaHei" charset="0"/>
                <a:cs typeface="Microsoft YaHei" charset="0"/>
              </a:rPr>
              <a:t>Battery - Voltage - Fuel - Coolant  - Oil</a:t>
            </a:r>
            <a:endParaRPr lang="en-GB" sz="1800" dirty="0">
              <a:solidFill>
                <a:srgbClr val="002060"/>
              </a:solidFill>
              <a:highlight>
                <a:srgbClr val="FFFF00"/>
              </a:highlight>
              <a:ea typeface="Microsoft YaHei" charset="0"/>
              <a:cs typeface="Microsoft YaHei" charset="0"/>
            </a:endParaRPr>
          </a:p>
          <a:p>
            <a:pPr>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US" sz="1800" dirty="0">
                <a:solidFill>
                  <a:srgbClr val="002060"/>
                </a:solidFill>
              </a:rPr>
              <a:t>Less expensive &amp; more effective than labor &amp; travel of regular physical inspection – particularly with widespread remote assets.</a:t>
            </a:r>
          </a:p>
          <a:p>
            <a:pPr marL="0" indent="0">
              <a:spcBef>
                <a:spcPct val="0"/>
              </a:spcBef>
              <a:spcAft>
                <a:spcPts val="1200"/>
              </a:spcAft>
              <a:buClr>
                <a:schemeClr val="tx1"/>
              </a:buClr>
              <a:buNone/>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800" b="1" dirty="0">
              <a:solidFill>
                <a:srgbClr val="002060"/>
              </a:solidFill>
              <a:ea typeface="Microsoft YaHei" charset="0"/>
              <a:cs typeface="Microsoft YaHei" charset="0"/>
            </a:endParaRPr>
          </a:p>
          <a:p>
            <a:pPr>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800" dirty="0">
              <a:solidFill>
                <a:srgbClr val="00B050"/>
              </a:solidFill>
              <a:ea typeface="Microsoft YaHei" charset="0"/>
              <a:cs typeface="Microsoft YaHei" charset="0"/>
            </a:endParaRPr>
          </a:p>
        </p:txBody>
      </p:sp>
      <p:sp>
        <p:nvSpPr>
          <p:cNvPr id="6" name="Content Placeholder 2"/>
          <p:cNvSpPr txBox="1">
            <a:spLocks/>
          </p:cNvSpPr>
          <p:nvPr/>
        </p:nvSpPr>
        <p:spPr>
          <a:xfrm>
            <a:off x="1831400" y="2790818"/>
            <a:ext cx="5206338" cy="50285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1800" b="1" dirty="0">
                <a:solidFill>
                  <a:srgbClr val="0070C0"/>
                </a:solidFill>
              </a:rPr>
              <a:t>Generator Monitoring Illustration</a:t>
            </a:r>
            <a:endParaRPr lang="en-US" sz="1800" dirty="0">
              <a:solidFill>
                <a:srgbClr val="FF0000"/>
              </a:solidFill>
            </a:endParaRPr>
          </a:p>
        </p:txBody>
      </p:sp>
      <p:sp>
        <p:nvSpPr>
          <p:cNvPr id="7" name="Content Placeholder 2"/>
          <p:cNvSpPr txBox="1">
            <a:spLocks/>
          </p:cNvSpPr>
          <p:nvPr/>
        </p:nvSpPr>
        <p:spPr>
          <a:xfrm>
            <a:off x="6210301" y="3320134"/>
            <a:ext cx="2311400" cy="6424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3200" b="1" dirty="0">
              <a:solidFill>
                <a:srgbClr val="008000"/>
              </a:solidFill>
            </a:endParaRPr>
          </a:p>
        </p:txBody>
      </p:sp>
      <p:sp>
        <p:nvSpPr>
          <p:cNvPr id="12" name="TextBox 11">
            <a:extLst>
              <a:ext uri="{FF2B5EF4-FFF2-40B4-BE49-F238E27FC236}">
                <a16:creationId xmlns:a16="http://schemas.microsoft.com/office/drawing/2014/main" id="{53241078-9429-D740-B640-6CD7903CCEAF}"/>
              </a:ext>
            </a:extLst>
          </p:cNvPr>
          <p:cNvSpPr txBox="1"/>
          <p:nvPr/>
        </p:nvSpPr>
        <p:spPr>
          <a:xfrm>
            <a:off x="162233" y="6392606"/>
            <a:ext cx="608476" cy="292388"/>
          </a:xfrm>
          <a:prstGeom prst="rect">
            <a:avLst/>
          </a:prstGeom>
          <a:noFill/>
        </p:spPr>
        <p:txBody>
          <a:bodyPr wrap="square" rtlCol="0">
            <a:spAutoFit/>
          </a:bodyPr>
          <a:lstStyle/>
          <a:p>
            <a:r>
              <a:rPr lang="en-US" sz="1300" dirty="0">
                <a:solidFill>
                  <a:schemeClr val="tx1">
                    <a:lumMod val="75000"/>
                    <a:lumOff val="25000"/>
                  </a:schemeClr>
                </a:solidFill>
              </a:rPr>
              <a:t>9</a:t>
            </a:r>
          </a:p>
        </p:txBody>
      </p:sp>
      <p:pic>
        <p:nvPicPr>
          <p:cNvPr id="8" name="Picture 7" descr="Diagram&#10;&#10;Description automatically generated">
            <a:extLst>
              <a:ext uri="{FF2B5EF4-FFF2-40B4-BE49-F238E27FC236}">
                <a16:creationId xmlns:a16="http://schemas.microsoft.com/office/drawing/2014/main" id="{57356437-38D4-5C4A-9DD5-45E23D9DAF8D}"/>
              </a:ext>
              <a:ext uri="{C183D7F6-B498-43B3-948B-1728B52AA6E4}">
                <adec:decorative xmlns:adec="http://schemas.microsoft.com/office/drawing/2017/decorative" val="0"/>
              </a:ext>
            </a:extLst>
          </p:cNvPr>
          <p:cNvPicPr>
            <a:picLocks noChangeAspect="1"/>
          </p:cNvPicPr>
          <p:nvPr/>
        </p:nvPicPr>
        <p:blipFill rotWithShape="1">
          <a:blip r:embed="rId2">
            <a:alphaModFix/>
            <a:duotone>
              <a:prstClr val="black"/>
              <a:schemeClr val="accent1">
                <a:tint val="45000"/>
                <a:satMod val="400000"/>
              </a:schemeClr>
            </a:duotone>
          </a:blip>
          <a:srcRect l="3579" t="7563" r="3056" b="4848"/>
          <a:stretch/>
        </p:blipFill>
        <p:spPr>
          <a:xfrm>
            <a:off x="162233" y="3194892"/>
            <a:ext cx="8869139" cy="2655066"/>
          </a:xfrm>
          <a:prstGeom prst="rect">
            <a:avLst/>
          </a:prstGeom>
        </p:spPr>
      </p:pic>
    </p:spTree>
    <p:extLst>
      <p:ext uri="{BB962C8B-B14F-4D97-AF65-F5344CB8AC3E}">
        <p14:creationId xmlns:p14="http://schemas.microsoft.com/office/powerpoint/2010/main" val="137349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 y="164261"/>
            <a:ext cx="9154289" cy="579783"/>
          </a:xfrm>
        </p:spPr>
        <p:txBody>
          <a:bodyPr>
            <a:noAutofit/>
          </a:bodyPr>
          <a:lstStyle/>
          <a:p>
            <a:pPr>
              <a:tabLst>
                <a:tab pos="3378200" algn="l"/>
              </a:tabLst>
            </a:pPr>
            <a:r>
              <a:rPr lang="en-US" sz="2400" b="1" dirty="0">
                <a:solidFill>
                  <a:srgbClr val="052E65"/>
                </a:solidFill>
              </a:rPr>
              <a:t>Remote Monitoring is Clean &amp; </a:t>
            </a:r>
            <a:r>
              <a:rPr lang="en-US" sz="2400" b="1" dirty="0">
                <a:solidFill>
                  <a:srgbClr val="00B050"/>
                </a:solidFill>
              </a:rPr>
              <a:t>Green</a:t>
            </a:r>
            <a:endParaRPr lang="en-US" sz="2400" b="1" dirty="0">
              <a:solidFill>
                <a:srgbClr val="052E65"/>
              </a:solidFill>
            </a:endParaRPr>
          </a:p>
        </p:txBody>
      </p:sp>
      <p:sp>
        <p:nvSpPr>
          <p:cNvPr id="3" name="Content Placeholder 2"/>
          <p:cNvSpPr>
            <a:spLocks noGrp="1"/>
          </p:cNvSpPr>
          <p:nvPr>
            <p:ph idx="1"/>
          </p:nvPr>
        </p:nvSpPr>
        <p:spPr>
          <a:xfrm>
            <a:off x="-11063" y="743460"/>
            <a:ext cx="9044893" cy="2870073"/>
          </a:xfrm>
        </p:spPr>
        <p:txBody>
          <a:bodyPr>
            <a:noAutofit/>
          </a:bodyPr>
          <a:lstStyle/>
          <a:p>
            <a:pPr marL="0" indent="0">
              <a:spcBef>
                <a:spcPct val="0"/>
              </a:spcBef>
              <a:spcAft>
                <a:spcPts val="1200"/>
              </a:spcAft>
              <a:buClr>
                <a:schemeClr val="tx1"/>
              </a:buClr>
              <a:buNone/>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US" sz="800" b="1" strike="sngStrike" dirty="0">
              <a:solidFill>
                <a:srgbClr val="FF0000"/>
              </a:solidFill>
            </a:endParaRPr>
          </a:p>
          <a:p>
            <a:pPr>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US" sz="1600" dirty="0">
                <a:solidFill>
                  <a:srgbClr val="002060"/>
                </a:solidFill>
              </a:rPr>
              <a:t>Reduces travel-related emissions, costs and time.</a:t>
            </a:r>
          </a:p>
          <a:p>
            <a:pPr marL="920750" indent="-285750">
              <a:spcBef>
                <a:spcPct val="0"/>
              </a:spcBef>
              <a:spcAft>
                <a:spcPts val="1200"/>
              </a:spcAft>
              <a:buClr>
                <a:schemeClr val="tx1"/>
              </a:buClr>
              <a:buFont typeface="Courier New" panose="02070309020205020404" pitchFamily="49" charset="0"/>
              <a:buChar char="o"/>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US" sz="1600" dirty="0">
                <a:solidFill>
                  <a:srgbClr val="002060"/>
                </a:solidFill>
              </a:rPr>
              <a:t>Pipeline inspectors travel long distances every 2 months to visually inspect pipeline &amp; equipment for damage &amp; to comply with regulations. </a:t>
            </a:r>
          </a:p>
          <a:p>
            <a:pPr marL="920750" indent="-285750">
              <a:spcBef>
                <a:spcPct val="0"/>
              </a:spcBef>
              <a:spcAft>
                <a:spcPts val="1200"/>
              </a:spcAft>
              <a:buClr>
                <a:schemeClr val="tx1"/>
              </a:buClr>
              <a:buFont typeface="Courier New" panose="02070309020205020404" pitchFamily="49" charset="0"/>
              <a:buChar char="o"/>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US" sz="1600" dirty="0">
                <a:solidFill>
                  <a:srgbClr val="002060"/>
                </a:solidFill>
              </a:rPr>
              <a:t>Remote monitoring delivers 24/7 information. </a:t>
            </a:r>
            <a:r>
              <a:rPr lang="en-GB" sz="1600" dirty="0">
                <a:solidFill>
                  <a:srgbClr val="002060"/>
                </a:solidFill>
              </a:rPr>
              <a:t> </a:t>
            </a:r>
          </a:p>
          <a:p>
            <a:pPr marL="688975" indent="-53975">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600" dirty="0">
              <a:solidFill>
                <a:srgbClr val="002060"/>
              </a:solidFill>
            </a:endParaRPr>
          </a:p>
          <a:p>
            <a:pPr marL="688975" indent="-53975">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600" dirty="0">
              <a:solidFill>
                <a:srgbClr val="002060"/>
              </a:solidFill>
            </a:endParaRPr>
          </a:p>
          <a:p>
            <a:pPr marL="688975" indent="-53975">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600" dirty="0">
              <a:solidFill>
                <a:srgbClr val="002060"/>
              </a:solidFill>
            </a:endParaRPr>
          </a:p>
          <a:p>
            <a:pPr marL="688975" indent="-53975">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600" dirty="0">
              <a:solidFill>
                <a:srgbClr val="002060"/>
              </a:solidFill>
            </a:endParaRPr>
          </a:p>
          <a:p>
            <a:pPr marL="688975" indent="-53975">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endParaRPr lang="en-GB" sz="1600" dirty="0">
              <a:solidFill>
                <a:srgbClr val="002060"/>
              </a:solidFill>
            </a:endParaRPr>
          </a:p>
          <a:p>
            <a:pPr marL="920750" indent="-285750">
              <a:spcBef>
                <a:spcPct val="0"/>
              </a:spcBef>
              <a:spcAft>
                <a:spcPts val="1200"/>
              </a:spcAft>
              <a:buClr>
                <a:schemeClr val="tx1"/>
              </a:buClr>
              <a:buFont typeface="Courier New" panose="02070309020205020404" pitchFamily="49" charset="0"/>
              <a:buChar char="o"/>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GB" sz="1600" dirty="0">
                <a:solidFill>
                  <a:srgbClr val="002060"/>
                </a:solidFill>
              </a:rPr>
              <a:t>Average on-site generator inspections cost $250-$400 per site and find 10% of generators in need of service.  </a:t>
            </a:r>
            <a:endParaRPr lang="en-GB" sz="1600" dirty="0">
              <a:solidFill>
                <a:srgbClr val="002060"/>
              </a:solidFill>
              <a:highlight>
                <a:srgbClr val="00FF00"/>
              </a:highlight>
            </a:endParaRPr>
          </a:p>
          <a:p>
            <a:pPr>
              <a:spcBef>
                <a:spcPct val="0"/>
              </a:spcBef>
              <a:spcAft>
                <a:spcPts val="1200"/>
              </a:spcAft>
              <a:buClr>
                <a:schemeClr val="tx1"/>
              </a:buClr>
              <a:buFont typeface="Arial"/>
              <a:buChar char="•"/>
              <a:tabLst>
                <a:tab pos="457200" algn="l"/>
                <a:tab pos="1371600" algn="l"/>
                <a:tab pos="2286000" algn="l"/>
                <a:tab pos="3200400" algn="l"/>
                <a:tab pos="3378200" algn="l"/>
                <a:tab pos="4114800" algn="l"/>
                <a:tab pos="5029200" algn="l"/>
                <a:tab pos="5943600" algn="l"/>
                <a:tab pos="6858000" algn="l"/>
                <a:tab pos="7772400" algn="l"/>
                <a:tab pos="8686800" algn="l"/>
                <a:tab pos="9601200" algn="l"/>
                <a:tab pos="10515600" algn="l"/>
              </a:tabLst>
            </a:pPr>
            <a:r>
              <a:rPr lang="en-US" sz="1600" dirty="0">
                <a:solidFill>
                  <a:srgbClr val="002060"/>
                </a:solidFill>
              </a:rPr>
              <a:t>Provides data/insights to fine tune operations, drive efficiency and safety.</a:t>
            </a:r>
          </a:p>
        </p:txBody>
      </p:sp>
      <p:sp>
        <p:nvSpPr>
          <p:cNvPr id="7" name="Content Placeholder 2"/>
          <p:cNvSpPr txBox="1">
            <a:spLocks/>
          </p:cNvSpPr>
          <p:nvPr/>
        </p:nvSpPr>
        <p:spPr>
          <a:xfrm>
            <a:off x="6210301" y="3320134"/>
            <a:ext cx="2311400" cy="6424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3200" b="1" dirty="0">
              <a:solidFill>
                <a:srgbClr val="008000"/>
              </a:solidFill>
            </a:endParaRPr>
          </a:p>
        </p:txBody>
      </p:sp>
      <p:sp>
        <p:nvSpPr>
          <p:cNvPr id="4" name="Slide Number Placeholder 3"/>
          <p:cNvSpPr>
            <a:spLocks noGrp="1"/>
          </p:cNvSpPr>
          <p:nvPr>
            <p:ph type="sldNum" sz="quarter" idx="12"/>
          </p:nvPr>
        </p:nvSpPr>
        <p:spPr>
          <a:xfrm>
            <a:off x="255849" y="6387902"/>
            <a:ext cx="561975" cy="365125"/>
          </a:xfrm>
        </p:spPr>
        <p:txBody>
          <a:bodyPr/>
          <a:lstStyle/>
          <a:p>
            <a:fld id="{23044F3F-0428-1543-83ED-77EE94B30A72}" type="slidenum">
              <a:rPr lang="en-US" smtClean="0"/>
              <a:t>11</a:t>
            </a:fld>
            <a:endParaRPr lang="en-US" dirty="0"/>
          </a:p>
        </p:txBody>
      </p:sp>
      <p:pic>
        <p:nvPicPr>
          <p:cNvPr id="11" name="Picture 10">
            <a:extLst>
              <a:ext uri="{FF2B5EF4-FFF2-40B4-BE49-F238E27FC236}">
                <a16:creationId xmlns:a16="http://schemas.microsoft.com/office/drawing/2014/main" id="{F49A76D6-71E0-7741-91B3-8B5CEC78C622}"/>
              </a:ext>
            </a:extLst>
          </p:cNvPr>
          <p:cNvPicPr>
            <a:picLocks noChangeAspect="1"/>
          </p:cNvPicPr>
          <p:nvPr/>
        </p:nvPicPr>
        <p:blipFill>
          <a:blip r:embed="rId3"/>
          <a:stretch>
            <a:fillRect/>
          </a:stretch>
        </p:blipFill>
        <p:spPr>
          <a:xfrm>
            <a:off x="1409903" y="2523242"/>
            <a:ext cx="5922353" cy="1811515"/>
          </a:xfrm>
          <a:prstGeom prst="rect">
            <a:avLst/>
          </a:prstGeom>
        </p:spPr>
      </p:pic>
    </p:spTree>
    <p:extLst>
      <p:ext uri="{BB962C8B-B14F-4D97-AF65-F5344CB8AC3E}">
        <p14:creationId xmlns:p14="http://schemas.microsoft.com/office/powerpoint/2010/main" val="37687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278" y="1205196"/>
            <a:ext cx="8553444" cy="4613857"/>
          </a:xfrm>
        </p:spPr>
        <p:txBody>
          <a:bodyPr numCol="2">
            <a:noAutofit/>
          </a:bodyPr>
          <a:lstStyle/>
          <a:p>
            <a:pPr marL="238125" lvl="1" indent="-227013">
              <a:lnSpc>
                <a:spcPct val="280000"/>
              </a:lnSpc>
              <a:spcBef>
                <a:spcPts val="0"/>
              </a:spcBef>
              <a:buClr>
                <a:schemeClr val="tx1"/>
              </a:buClr>
              <a:buFont typeface="Arial"/>
              <a:buChar char="•"/>
            </a:pPr>
            <a:r>
              <a:rPr lang="en-US" dirty="0">
                <a:solidFill>
                  <a:srgbClr val="052E65"/>
                </a:solidFill>
              </a:rPr>
              <a:t>Oil &amp; gas, utilities</a:t>
            </a:r>
          </a:p>
          <a:p>
            <a:pPr marL="238125" lvl="1" indent="-227013">
              <a:lnSpc>
                <a:spcPct val="280000"/>
              </a:lnSpc>
              <a:spcBef>
                <a:spcPts val="0"/>
              </a:spcBef>
              <a:buClr>
                <a:schemeClr val="tx1"/>
              </a:buClr>
              <a:buFont typeface="Arial"/>
              <a:buChar char="•"/>
            </a:pPr>
            <a:r>
              <a:rPr lang="en-US" dirty="0">
                <a:solidFill>
                  <a:srgbClr val="052E65"/>
                </a:solidFill>
              </a:rPr>
              <a:t>Aerospace &amp; defense </a:t>
            </a:r>
          </a:p>
          <a:p>
            <a:pPr marL="238125" lvl="1" indent="-227013">
              <a:lnSpc>
                <a:spcPct val="280000"/>
              </a:lnSpc>
              <a:spcBef>
                <a:spcPts val="0"/>
              </a:spcBef>
              <a:buClr>
                <a:schemeClr val="tx1"/>
              </a:buClr>
              <a:buFont typeface="Arial"/>
              <a:buChar char="•"/>
            </a:pPr>
            <a:r>
              <a:rPr lang="en-US" dirty="0">
                <a:solidFill>
                  <a:srgbClr val="052E65"/>
                </a:solidFill>
              </a:rPr>
              <a:t>Industrial, healthcare </a:t>
            </a:r>
          </a:p>
          <a:p>
            <a:pPr marL="238125" lvl="1" indent="-227013">
              <a:lnSpc>
                <a:spcPct val="280000"/>
              </a:lnSpc>
              <a:spcBef>
                <a:spcPts val="0"/>
              </a:spcBef>
              <a:buClr>
                <a:schemeClr val="tx1"/>
              </a:buClr>
              <a:buFont typeface="Arial"/>
              <a:buChar char="•"/>
            </a:pPr>
            <a:r>
              <a:rPr lang="en-US" dirty="0">
                <a:solidFill>
                  <a:srgbClr val="052E65"/>
                </a:solidFill>
              </a:rPr>
              <a:t>Telecommunications</a:t>
            </a:r>
          </a:p>
          <a:p>
            <a:pPr marL="238125" lvl="1" indent="-227013">
              <a:lnSpc>
                <a:spcPct val="280000"/>
              </a:lnSpc>
              <a:spcBef>
                <a:spcPts val="0"/>
              </a:spcBef>
              <a:buClr>
                <a:schemeClr val="tx1"/>
              </a:buClr>
              <a:buFont typeface="Arial"/>
              <a:buChar char="•"/>
            </a:pPr>
            <a:r>
              <a:rPr lang="en-US" dirty="0">
                <a:solidFill>
                  <a:srgbClr val="052E65"/>
                </a:solidFill>
              </a:rPr>
              <a:t>Insurance/Financial</a:t>
            </a:r>
          </a:p>
          <a:p>
            <a:pPr marL="238125" lvl="1" indent="-227013">
              <a:lnSpc>
                <a:spcPct val="280000"/>
              </a:lnSpc>
              <a:spcBef>
                <a:spcPts val="0"/>
              </a:spcBef>
              <a:buClr>
                <a:schemeClr val="tx1"/>
              </a:buClr>
              <a:buFont typeface="Arial"/>
              <a:buChar char="•"/>
            </a:pPr>
            <a:r>
              <a:rPr lang="en-US" dirty="0">
                <a:solidFill>
                  <a:srgbClr val="052E65"/>
                </a:solidFill>
              </a:rPr>
              <a:t>Real estate</a:t>
            </a:r>
            <a:br>
              <a:rPr lang="en-US" dirty="0">
                <a:solidFill>
                  <a:srgbClr val="052E65"/>
                </a:solidFill>
              </a:rPr>
            </a:br>
            <a:endParaRPr lang="en-US" dirty="0">
              <a:solidFill>
                <a:srgbClr val="052E65"/>
              </a:solidFill>
            </a:endParaRPr>
          </a:p>
          <a:p>
            <a:pPr marL="238125" lvl="1" indent="-227013">
              <a:lnSpc>
                <a:spcPct val="275000"/>
              </a:lnSpc>
              <a:spcBef>
                <a:spcPts val="0"/>
              </a:spcBef>
              <a:buClr>
                <a:schemeClr val="tx1"/>
              </a:buClr>
              <a:buFont typeface="Arial"/>
              <a:buChar char="•"/>
            </a:pPr>
            <a:r>
              <a:rPr lang="en-US" dirty="0">
                <a:solidFill>
                  <a:srgbClr val="052E65"/>
                </a:solidFill>
              </a:rPr>
              <a:t>Hospitality, chemicals</a:t>
            </a:r>
          </a:p>
          <a:p>
            <a:pPr marL="238125" lvl="1" indent="-227013">
              <a:lnSpc>
                <a:spcPct val="275000"/>
              </a:lnSpc>
              <a:spcBef>
                <a:spcPts val="0"/>
              </a:spcBef>
              <a:buClr>
                <a:schemeClr val="tx1"/>
              </a:buClr>
              <a:buFont typeface="Arial"/>
              <a:buChar char="•"/>
            </a:pPr>
            <a:r>
              <a:rPr lang="en-US" dirty="0">
                <a:solidFill>
                  <a:srgbClr val="052E65"/>
                </a:solidFill>
              </a:rPr>
              <a:t>Retail, Grocery </a:t>
            </a:r>
          </a:p>
          <a:p>
            <a:pPr marL="238125" lvl="1" indent="-227013">
              <a:lnSpc>
                <a:spcPct val="275000"/>
              </a:lnSpc>
              <a:spcBef>
                <a:spcPts val="0"/>
              </a:spcBef>
              <a:buClr>
                <a:schemeClr val="tx1"/>
              </a:buClr>
              <a:buFont typeface="Arial"/>
              <a:buChar char="•"/>
            </a:pPr>
            <a:r>
              <a:rPr lang="en-US" dirty="0">
                <a:solidFill>
                  <a:srgbClr val="052E65"/>
                </a:solidFill>
              </a:rPr>
              <a:t>Banks (100+)</a:t>
            </a:r>
          </a:p>
          <a:p>
            <a:pPr marL="238125" lvl="1" indent="-227013">
              <a:lnSpc>
                <a:spcPct val="275000"/>
              </a:lnSpc>
              <a:spcBef>
                <a:spcPts val="0"/>
              </a:spcBef>
              <a:buClr>
                <a:schemeClr val="tx1"/>
              </a:buClr>
              <a:buFont typeface="Arial"/>
              <a:buChar char="•"/>
            </a:pPr>
            <a:r>
              <a:rPr lang="en-US" dirty="0">
                <a:solidFill>
                  <a:srgbClr val="052E65"/>
                </a:solidFill>
              </a:rPr>
              <a:t>Transportation</a:t>
            </a:r>
          </a:p>
          <a:p>
            <a:pPr marL="238125" lvl="1" indent="-227013">
              <a:lnSpc>
                <a:spcPct val="250000"/>
              </a:lnSpc>
              <a:spcBef>
                <a:spcPts val="0"/>
              </a:spcBef>
              <a:buClr>
                <a:schemeClr val="tx1"/>
              </a:buClr>
              <a:buFont typeface="Arial"/>
              <a:buChar char="•"/>
            </a:pPr>
            <a:r>
              <a:rPr lang="en-US" dirty="0">
                <a:solidFill>
                  <a:srgbClr val="052E65"/>
                </a:solidFill>
              </a:rPr>
              <a:t>Consumer Products</a:t>
            </a:r>
          </a:p>
          <a:p>
            <a:pPr marL="238125" lvl="1" indent="-227013">
              <a:lnSpc>
                <a:spcPct val="200000"/>
              </a:lnSpc>
              <a:spcBef>
                <a:spcPts val="0"/>
              </a:spcBef>
              <a:buClr>
                <a:schemeClr val="tx1"/>
              </a:buClr>
              <a:buFont typeface="Arial"/>
              <a:buChar char="•"/>
            </a:pPr>
            <a:r>
              <a:rPr lang="en-US" dirty="0">
                <a:solidFill>
                  <a:srgbClr val="052E65"/>
                </a:solidFill>
              </a:rPr>
              <a:t>Federal, state, local gov. US &amp; Canada</a:t>
            </a:r>
          </a:p>
          <a:p>
            <a:pPr marL="638175" lvl="2" indent="-227013">
              <a:spcBef>
                <a:spcPts val="0"/>
              </a:spcBef>
              <a:buClr>
                <a:schemeClr val="tx1"/>
              </a:buClr>
              <a:buFont typeface="Arial"/>
              <a:buChar char="•"/>
            </a:pPr>
            <a:r>
              <a:rPr lang="en-US" dirty="0">
                <a:solidFill>
                  <a:srgbClr val="052E65"/>
                </a:solidFill>
              </a:rPr>
              <a:t>Military</a:t>
            </a:r>
          </a:p>
          <a:p>
            <a:pPr marL="638175" lvl="2" indent="-227013">
              <a:spcBef>
                <a:spcPts val="0"/>
              </a:spcBef>
              <a:buClr>
                <a:schemeClr val="tx1"/>
              </a:buClr>
              <a:buFont typeface="Arial"/>
              <a:buChar char="•"/>
            </a:pPr>
            <a:r>
              <a:rPr lang="en-US" dirty="0">
                <a:solidFill>
                  <a:srgbClr val="052E65"/>
                </a:solidFill>
              </a:rPr>
              <a:t>20+ police departments </a:t>
            </a:r>
          </a:p>
          <a:p>
            <a:pPr marL="638175" lvl="2" indent="-227013">
              <a:spcBef>
                <a:spcPts val="0"/>
              </a:spcBef>
              <a:buClr>
                <a:schemeClr val="tx1"/>
              </a:buClr>
              <a:buFont typeface="Arial"/>
              <a:buChar char="•"/>
            </a:pPr>
            <a:r>
              <a:rPr lang="en-US" dirty="0">
                <a:solidFill>
                  <a:srgbClr val="052E65"/>
                </a:solidFill>
              </a:rPr>
              <a:t>15+ fire departments</a:t>
            </a:r>
            <a:endParaRPr lang="en-US" sz="2000" b="1" dirty="0">
              <a:solidFill>
                <a:srgbClr val="002060"/>
              </a:solidFill>
            </a:endParaRPr>
          </a:p>
        </p:txBody>
      </p:sp>
      <p:sp>
        <p:nvSpPr>
          <p:cNvPr id="6" name="Title 1"/>
          <p:cNvSpPr>
            <a:spLocks noGrp="1"/>
          </p:cNvSpPr>
          <p:nvPr>
            <p:ph type="title"/>
          </p:nvPr>
        </p:nvSpPr>
        <p:spPr>
          <a:xfrm>
            <a:off x="0" y="136525"/>
            <a:ext cx="9144000" cy="610321"/>
          </a:xfrm>
        </p:spPr>
        <p:txBody>
          <a:bodyPr>
            <a:noAutofit/>
          </a:bodyPr>
          <a:lstStyle/>
          <a:p>
            <a:pPr>
              <a:tabLst>
                <a:tab pos="3378200" algn="l"/>
              </a:tabLst>
            </a:pPr>
            <a:r>
              <a:rPr lang="en-US" sz="2400" b="1" dirty="0">
                <a:solidFill>
                  <a:srgbClr val="FF0000"/>
                </a:solidFill>
                <a:ea typeface="+mn-ea"/>
                <a:cs typeface="+mn-cs"/>
              </a:rPr>
              <a:t>Diverse Markets &amp; Customer Base</a:t>
            </a:r>
          </a:p>
        </p:txBody>
      </p:sp>
      <p:sp>
        <p:nvSpPr>
          <p:cNvPr id="3" name="Slide Number Placeholder 2"/>
          <p:cNvSpPr>
            <a:spLocks noGrp="1"/>
          </p:cNvSpPr>
          <p:nvPr>
            <p:ph type="sldNum" sz="quarter" idx="12"/>
          </p:nvPr>
        </p:nvSpPr>
        <p:spPr/>
        <p:txBody>
          <a:bodyPr/>
          <a:lstStyle/>
          <a:p>
            <a:fld id="{23044F3F-0428-1543-83ED-77EE94B30A72}" type="slidenum">
              <a:rPr lang="en-US" smtClean="0"/>
              <a:t>12</a:t>
            </a:fld>
            <a:endParaRPr lang="en-US" dirty="0"/>
          </a:p>
        </p:txBody>
      </p:sp>
      <p:pic>
        <p:nvPicPr>
          <p:cNvPr id="4" name="object 9">
            <a:extLst>
              <a:ext uri="{FF2B5EF4-FFF2-40B4-BE49-F238E27FC236}">
                <a16:creationId xmlns:a16="http://schemas.microsoft.com/office/drawing/2014/main" id="{9C711980-288E-09C1-37AE-68516A3A1AC3}"/>
              </a:ext>
            </a:extLst>
          </p:cNvPr>
          <p:cNvPicPr/>
          <p:nvPr/>
        </p:nvPicPr>
        <p:blipFill>
          <a:blip r:embed="rId2" cstate="print"/>
          <a:stretch>
            <a:fillRect/>
          </a:stretch>
        </p:blipFill>
        <p:spPr>
          <a:xfrm>
            <a:off x="6096094" y="1821293"/>
            <a:ext cx="1478188" cy="621762"/>
          </a:xfrm>
          <a:prstGeom prst="rect">
            <a:avLst/>
          </a:prstGeom>
        </p:spPr>
      </p:pic>
      <p:pic>
        <p:nvPicPr>
          <p:cNvPr id="5" name="object 10">
            <a:extLst>
              <a:ext uri="{FF2B5EF4-FFF2-40B4-BE49-F238E27FC236}">
                <a16:creationId xmlns:a16="http://schemas.microsoft.com/office/drawing/2014/main" id="{54545D3A-445A-8BBC-A73F-C932A83737D9}"/>
              </a:ext>
            </a:extLst>
          </p:cNvPr>
          <p:cNvPicPr/>
          <p:nvPr/>
        </p:nvPicPr>
        <p:blipFill>
          <a:blip r:embed="rId3" cstate="print"/>
          <a:stretch>
            <a:fillRect/>
          </a:stretch>
        </p:blipFill>
        <p:spPr>
          <a:xfrm>
            <a:off x="3037469" y="3107739"/>
            <a:ext cx="928236" cy="951741"/>
          </a:xfrm>
          <a:prstGeom prst="rect">
            <a:avLst/>
          </a:prstGeom>
        </p:spPr>
      </p:pic>
      <p:pic>
        <p:nvPicPr>
          <p:cNvPr id="7" name="object 11">
            <a:extLst>
              <a:ext uri="{FF2B5EF4-FFF2-40B4-BE49-F238E27FC236}">
                <a16:creationId xmlns:a16="http://schemas.microsoft.com/office/drawing/2014/main" id="{83FD1440-50D9-4BF5-28BB-9A4B60456839}"/>
              </a:ext>
            </a:extLst>
          </p:cNvPr>
          <p:cNvPicPr/>
          <p:nvPr/>
        </p:nvPicPr>
        <p:blipFill>
          <a:blip r:embed="rId4" cstate="print"/>
          <a:stretch>
            <a:fillRect/>
          </a:stretch>
        </p:blipFill>
        <p:spPr>
          <a:xfrm>
            <a:off x="2942276" y="5014734"/>
            <a:ext cx="1202602" cy="344422"/>
          </a:xfrm>
          <a:prstGeom prst="rect">
            <a:avLst/>
          </a:prstGeom>
        </p:spPr>
      </p:pic>
      <p:pic>
        <p:nvPicPr>
          <p:cNvPr id="8" name="object 12">
            <a:extLst>
              <a:ext uri="{FF2B5EF4-FFF2-40B4-BE49-F238E27FC236}">
                <a16:creationId xmlns:a16="http://schemas.microsoft.com/office/drawing/2014/main" id="{524F20EA-C2C3-E234-74A1-0B0E461FF7AD}"/>
              </a:ext>
            </a:extLst>
          </p:cNvPr>
          <p:cNvPicPr/>
          <p:nvPr/>
        </p:nvPicPr>
        <p:blipFill>
          <a:blip r:embed="rId5" cstate="print"/>
          <a:stretch>
            <a:fillRect/>
          </a:stretch>
        </p:blipFill>
        <p:spPr>
          <a:xfrm>
            <a:off x="6974001" y="3931833"/>
            <a:ext cx="1478188" cy="528206"/>
          </a:xfrm>
          <a:prstGeom prst="rect">
            <a:avLst/>
          </a:prstGeom>
        </p:spPr>
      </p:pic>
      <p:pic>
        <p:nvPicPr>
          <p:cNvPr id="9" name="object 13">
            <a:extLst>
              <a:ext uri="{FF2B5EF4-FFF2-40B4-BE49-F238E27FC236}">
                <a16:creationId xmlns:a16="http://schemas.microsoft.com/office/drawing/2014/main" id="{00EF0633-B5F2-7F2A-CF0B-2BFC5A7FB153}"/>
              </a:ext>
            </a:extLst>
          </p:cNvPr>
          <p:cNvPicPr/>
          <p:nvPr/>
        </p:nvPicPr>
        <p:blipFill>
          <a:blip r:embed="rId6" cstate="print"/>
          <a:stretch>
            <a:fillRect/>
          </a:stretch>
        </p:blipFill>
        <p:spPr>
          <a:xfrm>
            <a:off x="7615575" y="2058585"/>
            <a:ext cx="1478188" cy="528206"/>
          </a:xfrm>
          <a:prstGeom prst="rect">
            <a:avLst/>
          </a:prstGeom>
        </p:spPr>
      </p:pic>
      <p:pic>
        <p:nvPicPr>
          <p:cNvPr id="11" name="object 14">
            <a:extLst>
              <a:ext uri="{FF2B5EF4-FFF2-40B4-BE49-F238E27FC236}">
                <a16:creationId xmlns:a16="http://schemas.microsoft.com/office/drawing/2014/main" id="{AF0D805E-FE99-AD56-B8E8-D64130E75D39}"/>
              </a:ext>
            </a:extLst>
          </p:cNvPr>
          <p:cNvPicPr/>
          <p:nvPr/>
        </p:nvPicPr>
        <p:blipFill>
          <a:blip r:embed="rId7" cstate="print"/>
          <a:stretch>
            <a:fillRect/>
          </a:stretch>
        </p:blipFill>
        <p:spPr>
          <a:xfrm>
            <a:off x="6400181" y="2425303"/>
            <a:ext cx="1147640" cy="675722"/>
          </a:xfrm>
          <a:prstGeom prst="rect">
            <a:avLst/>
          </a:prstGeom>
        </p:spPr>
      </p:pic>
      <p:pic>
        <p:nvPicPr>
          <p:cNvPr id="14" name="object 15">
            <a:extLst>
              <a:ext uri="{FF2B5EF4-FFF2-40B4-BE49-F238E27FC236}">
                <a16:creationId xmlns:a16="http://schemas.microsoft.com/office/drawing/2014/main" id="{741DD635-9272-B6DD-1560-B5B12E1663DE}"/>
              </a:ext>
            </a:extLst>
          </p:cNvPr>
          <p:cNvPicPr/>
          <p:nvPr/>
        </p:nvPicPr>
        <p:blipFill>
          <a:blip r:embed="rId8" cstate="print"/>
          <a:srcRect t="20087" b="24217"/>
          <a:stretch>
            <a:fillRect/>
          </a:stretch>
        </p:blipFill>
        <p:spPr>
          <a:xfrm>
            <a:off x="2550111" y="1689096"/>
            <a:ext cx="1664324" cy="621762"/>
          </a:xfrm>
          <a:prstGeom prst="rect">
            <a:avLst/>
          </a:prstGeom>
        </p:spPr>
      </p:pic>
      <p:pic>
        <p:nvPicPr>
          <p:cNvPr id="15" name="object 16">
            <a:extLst>
              <a:ext uri="{FF2B5EF4-FFF2-40B4-BE49-F238E27FC236}">
                <a16:creationId xmlns:a16="http://schemas.microsoft.com/office/drawing/2014/main" id="{BF85B338-9FBB-6124-08E2-FFAD189848F7}"/>
              </a:ext>
            </a:extLst>
          </p:cNvPr>
          <p:cNvPicPr/>
          <p:nvPr/>
        </p:nvPicPr>
        <p:blipFill>
          <a:blip r:embed="rId9" cstate="print"/>
          <a:stretch>
            <a:fillRect/>
          </a:stretch>
        </p:blipFill>
        <p:spPr>
          <a:xfrm>
            <a:off x="1810963" y="4758790"/>
            <a:ext cx="1004411" cy="812402"/>
          </a:xfrm>
          <a:prstGeom prst="rect">
            <a:avLst/>
          </a:prstGeom>
        </p:spPr>
      </p:pic>
      <p:pic>
        <p:nvPicPr>
          <p:cNvPr id="19" name="object 17">
            <a:extLst>
              <a:ext uri="{FF2B5EF4-FFF2-40B4-BE49-F238E27FC236}">
                <a16:creationId xmlns:a16="http://schemas.microsoft.com/office/drawing/2014/main" id="{DFF8941E-6A50-24C7-E9F3-421D6CAFB46C}"/>
              </a:ext>
            </a:extLst>
          </p:cNvPr>
          <p:cNvPicPr/>
          <p:nvPr/>
        </p:nvPicPr>
        <p:blipFill>
          <a:blip r:embed="rId10" cstate="print"/>
          <a:stretch>
            <a:fillRect/>
          </a:stretch>
        </p:blipFill>
        <p:spPr>
          <a:xfrm>
            <a:off x="2953655" y="4053647"/>
            <a:ext cx="1112162" cy="705143"/>
          </a:xfrm>
          <a:prstGeom prst="rect">
            <a:avLst/>
          </a:prstGeom>
        </p:spPr>
      </p:pic>
      <p:pic>
        <p:nvPicPr>
          <p:cNvPr id="20" name="object 18">
            <a:extLst>
              <a:ext uri="{FF2B5EF4-FFF2-40B4-BE49-F238E27FC236}">
                <a16:creationId xmlns:a16="http://schemas.microsoft.com/office/drawing/2014/main" id="{D690825B-5823-2150-7AE1-3C7E19C7B36C}"/>
              </a:ext>
            </a:extLst>
          </p:cNvPr>
          <p:cNvPicPr/>
          <p:nvPr/>
        </p:nvPicPr>
        <p:blipFill>
          <a:blip r:embed="rId11" cstate="print"/>
          <a:stretch>
            <a:fillRect/>
          </a:stretch>
        </p:blipFill>
        <p:spPr>
          <a:xfrm>
            <a:off x="3820846" y="1144572"/>
            <a:ext cx="749502" cy="669809"/>
          </a:xfrm>
          <a:prstGeom prst="rect">
            <a:avLst/>
          </a:prstGeom>
        </p:spPr>
      </p:pic>
      <p:pic>
        <p:nvPicPr>
          <p:cNvPr id="21" name="object 19">
            <a:extLst>
              <a:ext uri="{FF2B5EF4-FFF2-40B4-BE49-F238E27FC236}">
                <a16:creationId xmlns:a16="http://schemas.microsoft.com/office/drawing/2014/main" id="{12BE884F-B64A-38DC-13DB-45AB0EEB8CA8}"/>
              </a:ext>
            </a:extLst>
          </p:cNvPr>
          <p:cNvPicPr/>
          <p:nvPr/>
        </p:nvPicPr>
        <p:blipFill>
          <a:blip r:embed="rId12" cstate="print"/>
          <a:stretch>
            <a:fillRect/>
          </a:stretch>
        </p:blipFill>
        <p:spPr>
          <a:xfrm>
            <a:off x="2315726" y="1323558"/>
            <a:ext cx="1227851" cy="368135"/>
          </a:xfrm>
          <a:prstGeom prst="rect">
            <a:avLst/>
          </a:prstGeom>
        </p:spPr>
      </p:pic>
      <p:pic>
        <p:nvPicPr>
          <p:cNvPr id="22" name="object 20">
            <a:extLst>
              <a:ext uri="{FF2B5EF4-FFF2-40B4-BE49-F238E27FC236}">
                <a16:creationId xmlns:a16="http://schemas.microsoft.com/office/drawing/2014/main" id="{C0C7EDB6-B002-3BA9-20E7-58E19F8E5BFB}"/>
              </a:ext>
            </a:extLst>
          </p:cNvPr>
          <p:cNvPicPr/>
          <p:nvPr/>
        </p:nvPicPr>
        <p:blipFill>
          <a:blip r:embed="rId13" cstate="print"/>
          <a:stretch>
            <a:fillRect/>
          </a:stretch>
        </p:blipFill>
        <p:spPr>
          <a:xfrm>
            <a:off x="2742407" y="2251375"/>
            <a:ext cx="1518360" cy="675722"/>
          </a:xfrm>
          <a:prstGeom prst="rect">
            <a:avLst/>
          </a:prstGeom>
        </p:spPr>
      </p:pic>
      <p:sp>
        <p:nvSpPr>
          <p:cNvPr id="23" name="TextBox 22">
            <a:extLst>
              <a:ext uri="{FF2B5EF4-FFF2-40B4-BE49-F238E27FC236}">
                <a16:creationId xmlns:a16="http://schemas.microsoft.com/office/drawing/2014/main" id="{47C66E24-F865-B90F-9200-A830707B9E70}"/>
              </a:ext>
            </a:extLst>
          </p:cNvPr>
          <p:cNvSpPr txBox="1"/>
          <p:nvPr/>
        </p:nvSpPr>
        <p:spPr>
          <a:xfrm>
            <a:off x="1095563" y="762529"/>
            <a:ext cx="6952873" cy="369332"/>
          </a:xfrm>
          <a:prstGeom prst="rect">
            <a:avLst/>
          </a:prstGeom>
          <a:noFill/>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&gt;25 Fortune 500 Companies Use OmniMetrix Solutions</a:t>
            </a:r>
          </a:p>
        </p:txBody>
      </p:sp>
    </p:spTree>
    <p:extLst>
      <p:ext uri="{BB962C8B-B14F-4D97-AF65-F5344CB8AC3E}">
        <p14:creationId xmlns:p14="http://schemas.microsoft.com/office/powerpoint/2010/main" val="115810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507" y="789334"/>
            <a:ext cx="8373853" cy="5065056"/>
          </a:xfrm>
        </p:spPr>
        <p:txBody>
          <a:bodyPr>
            <a:noAutofit/>
          </a:bodyPr>
          <a:lstStyle/>
          <a:p>
            <a:pPr marL="0" indent="0" algn="ctr">
              <a:buClr>
                <a:schemeClr val="tx1"/>
              </a:buClr>
              <a:buNone/>
            </a:pPr>
            <a:r>
              <a:rPr lang="en-US" sz="2000" b="1" i="1" dirty="0">
                <a:solidFill>
                  <a:srgbClr val="002060"/>
                </a:solidFill>
              </a:rPr>
              <a:t>Management targets 20% average annual revenue growth </a:t>
            </a:r>
          </a:p>
          <a:p>
            <a:pPr marL="0" indent="0">
              <a:buClr>
                <a:schemeClr val="tx1"/>
              </a:buClr>
              <a:buNone/>
            </a:pPr>
            <a:endParaRPr lang="en-US" sz="800" b="1" dirty="0">
              <a:solidFill>
                <a:srgbClr val="052E65"/>
              </a:solidFill>
            </a:endParaRPr>
          </a:p>
          <a:p>
            <a:pPr>
              <a:buClr>
                <a:schemeClr val="tx1"/>
              </a:buClr>
              <a:buFont typeface="Arial"/>
              <a:buChar char="•"/>
            </a:pPr>
            <a:r>
              <a:rPr lang="en-US" sz="1600" b="1" dirty="0">
                <a:solidFill>
                  <a:srgbClr val="052E65"/>
                </a:solidFill>
              </a:rPr>
              <a:t>Clear ROI from lower costs and improved asset monitoring &amp; control</a:t>
            </a:r>
          </a:p>
          <a:p>
            <a:pPr>
              <a:buClr>
                <a:schemeClr val="tx1"/>
              </a:buClr>
              <a:buFont typeface="Arial"/>
              <a:buChar char="•"/>
            </a:pPr>
            <a:r>
              <a:rPr lang="en-US" sz="1600" b="1" dirty="0">
                <a:solidFill>
                  <a:srgbClr val="052E65"/>
                </a:solidFill>
              </a:rPr>
              <a:t>Growing </a:t>
            </a:r>
            <a:r>
              <a:rPr lang="en-US" sz="1600" b="1" dirty="0">
                <a:solidFill>
                  <a:srgbClr val="002060"/>
                </a:solidFill>
              </a:rPr>
              <a:t>awareness o</a:t>
            </a:r>
            <a:r>
              <a:rPr lang="en-US" sz="1600" b="1" dirty="0">
                <a:solidFill>
                  <a:srgbClr val="052E65"/>
                </a:solidFill>
              </a:rPr>
              <a:t>f </a:t>
            </a:r>
            <a:r>
              <a:rPr lang="en-US" sz="1600" b="1" dirty="0">
                <a:solidFill>
                  <a:srgbClr val="002060"/>
                </a:solidFill>
              </a:rPr>
              <a:t>monitoring benefits/ROI amidst rising costs</a:t>
            </a:r>
          </a:p>
          <a:p>
            <a:pPr lvl="1">
              <a:buClr>
                <a:schemeClr val="tx1"/>
              </a:buClr>
            </a:pPr>
            <a:r>
              <a:rPr lang="en-US" dirty="0">
                <a:solidFill>
                  <a:srgbClr val="002060"/>
                </a:solidFill>
              </a:rPr>
              <a:t>With 4.2M generators and 10% in need of service, remote monitoring</a:t>
            </a:r>
            <a:br>
              <a:rPr lang="en-US" dirty="0">
                <a:solidFill>
                  <a:srgbClr val="002060"/>
                </a:solidFill>
              </a:rPr>
            </a:br>
            <a:r>
              <a:rPr lang="en-US" dirty="0">
                <a:solidFill>
                  <a:srgbClr val="002060"/>
                </a:solidFill>
              </a:rPr>
              <a:t>creates maintenance revenue for generator dealers</a:t>
            </a:r>
          </a:p>
          <a:p>
            <a:pPr>
              <a:buClr>
                <a:schemeClr val="tx1"/>
              </a:buClr>
              <a:buFont typeface="Arial"/>
              <a:buChar char="•"/>
            </a:pPr>
            <a:r>
              <a:rPr lang="en-US" sz="1600" b="1" dirty="0">
                <a:solidFill>
                  <a:srgbClr val="002060"/>
                </a:solidFill>
              </a:rPr>
              <a:t>Regulatory compliance and reporting:</a:t>
            </a:r>
          </a:p>
          <a:p>
            <a:pPr lvl="1">
              <a:buClr>
                <a:schemeClr val="tx1"/>
              </a:buClr>
            </a:pPr>
            <a:r>
              <a:rPr lang="en-US" dirty="0">
                <a:solidFill>
                  <a:srgbClr val="002060"/>
                </a:solidFill>
              </a:rPr>
              <a:t>US EPA, Air Quality Management Districts, National Fire </a:t>
            </a:r>
            <a:br>
              <a:rPr lang="en-US" dirty="0">
                <a:solidFill>
                  <a:srgbClr val="002060"/>
                </a:solidFill>
              </a:rPr>
            </a:br>
            <a:r>
              <a:rPr lang="en-US" dirty="0">
                <a:solidFill>
                  <a:srgbClr val="002060"/>
                </a:solidFill>
              </a:rPr>
              <a:t>Protection Assoc. &amp; Calif. EPA Air Resources Board</a:t>
            </a:r>
          </a:p>
          <a:p>
            <a:pPr lvl="1">
              <a:lnSpc>
                <a:spcPct val="90000"/>
              </a:lnSpc>
              <a:spcAft>
                <a:spcPts val="1200"/>
              </a:spcAft>
              <a:buClr>
                <a:schemeClr val="tx1"/>
              </a:buCl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GB" altLang="en-US" dirty="0">
                <a:solidFill>
                  <a:srgbClr val="002060"/>
                </a:solidFill>
              </a:rPr>
              <a:t>Reporting: Maintenance, Location, Fuel Status, Usage &amp; Emissions</a:t>
            </a:r>
            <a:endParaRPr lang="en-US" b="1" dirty="0">
              <a:solidFill>
                <a:srgbClr val="002060"/>
              </a:solidFill>
            </a:endParaRPr>
          </a:p>
          <a:p>
            <a:pPr>
              <a:spcBef>
                <a:spcPts val="0"/>
              </a:spcBef>
              <a:buClr>
                <a:schemeClr val="tx1"/>
              </a:buClr>
              <a:buFont typeface="Arial"/>
              <a:buChar char="•"/>
            </a:pPr>
            <a:r>
              <a:rPr lang="en-US" sz="1600" b="1" dirty="0">
                <a:solidFill>
                  <a:srgbClr val="002060"/>
                </a:solidFill>
              </a:rPr>
              <a:t>Delayed infrastructure investments increase monitoring need </a:t>
            </a:r>
          </a:p>
          <a:p>
            <a:pPr lvl="1">
              <a:spcBef>
                <a:spcPts val="0"/>
              </a:spcBef>
              <a:buClr>
                <a:schemeClr val="tx1"/>
              </a:buClr>
            </a:pPr>
            <a:r>
              <a:rPr lang="en-US" dirty="0">
                <a:solidFill>
                  <a:srgbClr val="002060"/>
                </a:solidFill>
              </a:rPr>
              <a:t>Approx. 2.5M miles of U.S. gas pipeline (&gt;50%) are over 50 years old;</a:t>
            </a:r>
          </a:p>
          <a:p>
            <a:pPr lvl="1">
              <a:buClr>
                <a:schemeClr val="tx1"/>
              </a:buClr>
            </a:pPr>
            <a:r>
              <a:rPr lang="en-US" dirty="0">
                <a:solidFill>
                  <a:srgbClr val="002060"/>
                </a:solidFill>
              </a:rPr>
              <a:t>Small % of these assets are monitored remotely</a:t>
            </a:r>
          </a:p>
          <a:p>
            <a:pPr>
              <a:buClr>
                <a:schemeClr val="tx1"/>
              </a:buClr>
              <a:buFont typeface="Arial"/>
              <a:buChar char="•"/>
            </a:pPr>
            <a:r>
              <a:rPr lang="en-US" sz="1600" b="1" dirty="0">
                <a:solidFill>
                  <a:srgbClr val="002060"/>
                </a:solidFill>
              </a:rPr>
              <a:t>Expanding customer &amp; partner base</a:t>
            </a:r>
          </a:p>
          <a:p>
            <a:pPr>
              <a:buClr>
                <a:schemeClr val="tx1"/>
              </a:buClr>
              <a:buFont typeface="Arial"/>
              <a:buChar char="•"/>
            </a:pPr>
            <a:r>
              <a:rPr lang="en-US" sz="1600" b="1" dirty="0">
                <a:solidFill>
                  <a:srgbClr val="002060"/>
                </a:solidFill>
              </a:rPr>
              <a:t>Ongoing Product, technology &amp; service enhancements</a:t>
            </a:r>
          </a:p>
          <a:p>
            <a:pPr>
              <a:buClr>
                <a:schemeClr val="tx1"/>
              </a:buClr>
              <a:buFont typeface="Arial"/>
              <a:buChar char="•"/>
            </a:pPr>
            <a:r>
              <a:rPr lang="en-US" sz="1600" b="1" dirty="0">
                <a:solidFill>
                  <a:srgbClr val="002060"/>
                </a:solidFill>
              </a:rPr>
              <a:t>Electric Grid Demand Response - </a:t>
            </a:r>
            <a:r>
              <a:rPr lang="en-US" sz="1600" dirty="0">
                <a:solidFill>
                  <a:srgbClr val="002060"/>
                </a:solidFill>
              </a:rPr>
              <a:t>turning on generators to meet peak power</a:t>
            </a:r>
          </a:p>
          <a:p>
            <a:pPr>
              <a:buClr>
                <a:schemeClr val="tx1"/>
              </a:buClr>
              <a:buFont typeface="Arial"/>
              <a:buChar char="•"/>
            </a:pPr>
            <a:r>
              <a:rPr lang="en-US" sz="1600" b="1" dirty="0">
                <a:solidFill>
                  <a:srgbClr val="002060"/>
                </a:solidFill>
              </a:rPr>
              <a:t>New market opportunities </a:t>
            </a:r>
            <a:r>
              <a:rPr lang="en-US" sz="1600" dirty="0">
                <a:solidFill>
                  <a:srgbClr val="002060"/>
                </a:solidFill>
              </a:rPr>
              <a:t>to monitor other industrial assets</a:t>
            </a:r>
          </a:p>
          <a:p>
            <a:pPr algn="ctr">
              <a:buClr>
                <a:schemeClr val="tx1"/>
              </a:buClr>
              <a:buFont typeface="Arial"/>
              <a:buChar char="•"/>
            </a:pPr>
            <a:endParaRPr lang="en-US" sz="1600" b="1" dirty="0">
              <a:solidFill>
                <a:srgbClr val="002060"/>
              </a:solidFill>
            </a:endParaRPr>
          </a:p>
          <a:p>
            <a:pPr>
              <a:buClr>
                <a:schemeClr val="tx1"/>
              </a:buClr>
              <a:buFont typeface="Arial"/>
              <a:buChar char="•"/>
            </a:pPr>
            <a:endParaRPr lang="en-US" sz="2000" b="1" dirty="0">
              <a:solidFill>
                <a:srgbClr val="002060"/>
              </a:solidFill>
            </a:endParaRPr>
          </a:p>
        </p:txBody>
      </p:sp>
      <p:sp>
        <p:nvSpPr>
          <p:cNvPr id="6" name="Title 1"/>
          <p:cNvSpPr>
            <a:spLocks noGrp="1"/>
          </p:cNvSpPr>
          <p:nvPr>
            <p:ph type="title"/>
          </p:nvPr>
        </p:nvSpPr>
        <p:spPr>
          <a:xfrm>
            <a:off x="0" y="136525"/>
            <a:ext cx="9144000" cy="623965"/>
          </a:xfrm>
        </p:spPr>
        <p:txBody>
          <a:bodyPr>
            <a:noAutofit/>
          </a:bodyPr>
          <a:lstStyle/>
          <a:p>
            <a:pPr>
              <a:tabLst>
                <a:tab pos="3378200" algn="l"/>
              </a:tabLst>
            </a:pPr>
            <a:r>
              <a:rPr lang="en-US" sz="2800" b="1" dirty="0">
                <a:solidFill>
                  <a:srgbClr val="052E65"/>
                </a:solidFill>
                <a:ea typeface="+mn-ea"/>
                <a:cs typeface="+mn-cs"/>
              </a:rPr>
              <a:t>Growth Drivers</a:t>
            </a:r>
          </a:p>
        </p:txBody>
      </p:sp>
      <p:sp>
        <p:nvSpPr>
          <p:cNvPr id="3" name="Slide Number Placeholder 2"/>
          <p:cNvSpPr>
            <a:spLocks noGrp="1"/>
          </p:cNvSpPr>
          <p:nvPr>
            <p:ph type="sldNum" sz="quarter" idx="12"/>
          </p:nvPr>
        </p:nvSpPr>
        <p:spPr/>
        <p:txBody>
          <a:bodyPr/>
          <a:lstStyle/>
          <a:p>
            <a:fld id="{23044F3F-0428-1543-83ED-77EE94B30A72}" type="slidenum">
              <a:rPr lang="en-US" smtClean="0"/>
              <a:t>13</a:t>
            </a:fld>
            <a:endParaRPr lang="en-US" dirty="0"/>
          </a:p>
        </p:txBody>
      </p:sp>
      <p:pic>
        <p:nvPicPr>
          <p:cNvPr id="7" name="Picture 10" descr="https://sp.yimg.com/ib/th?id=H.4650871010034012&amp;pid=15.1">
            <a:extLst>
              <a:ext uri="{FF2B5EF4-FFF2-40B4-BE49-F238E27FC236}">
                <a16:creationId xmlns:a16="http://schemas.microsoft.com/office/drawing/2014/main" id="{BD371F2D-7CB6-484F-8FE0-A07033178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193826" y="3415006"/>
            <a:ext cx="724841" cy="839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PA: Greenhouse Gases Threaten Public Health and the Environment | Use ...">
            <a:extLst>
              <a:ext uri="{FF2B5EF4-FFF2-40B4-BE49-F238E27FC236}">
                <a16:creationId xmlns:a16="http://schemas.microsoft.com/office/drawing/2014/main" id="{D38FF36F-5751-C840-9207-A0531D8DD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347" y="1217518"/>
            <a:ext cx="956319" cy="9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alifornia Environmental Protection Agency Air Resources Board">
            <a:extLst>
              <a:ext uri="{FF2B5EF4-FFF2-40B4-BE49-F238E27FC236}">
                <a16:creationId xmlns:a16="http://schemas.microsoft.com/office/drawing/2014/main" id="{263DEB8A-ED77-034A-913A-817783ED6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926" y="4552198"/>
            <a:ext cx="1924740" cy="30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con&#10;&#10;Description automatically generated">
            <a:extLst>
              <a:ext uri="{FF2B5EF4-FFF2-40B4-BE49-F238E27FC236}">
                <a16:creationId xmlns:a16="http://schemas.microsoft.com/office/drawing/2014/main" id="{0149840A-4143-D447-A024-9B149229AD95}"/>
              </a:ext>
            </a:extLst>
          </p:cNvPr>
          <p:cNvPicPr>
            <a:picLocks noChangeAspect="1"/>
          </p:cNvPicPr>
          <p:nvPr/>
        </p:nvPicPr>
        <p:blipFill>
          <a:blip r:embed="rId5"/>
          <a:stretch>
            <a:fillRect/>
          </a:stretch>
        </p:blipFill>
        <p:spPr>
          <a:xfrm>
            <a:off x="8193826" y="2438362"/>
            <a:ext cx="724841" cy="816097"/>
          </a:xfrm>
          <a:prstGeom prst="rect">
            <a:avLst/>
          </a:prstGeom>
        </p:spPr>
      </p:pic>
    </p:spTree>
    <p:extLst>
      <p:ext uri="{BB962C8B-B14F-4D97-AF65-F5344CB8AC3E}">
        <p14:creationId xmlns:p14="http://schemas.microsoft.com/office/powerpoint/2010/main" val="416738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37" y="1016704"/>
            <a:ext cx="8361802" cy="4824591"/>
          </a:xfrm>
        </p:spPr>
        <p:txBody>
          <a:bodyPr>
            <a:noAutofit/>
          </a:bodyPr>
          <a:lstStyle/>
          <a:p>
            <a:pPr marL="285750" indent="-285750" defTabSz="457200">
              <a:lnSpc>
                <a:spcPct val="110000"/>
              </a:lnSpc>
              <a:spcBef>
                <a:spcPts val="0"/>
              </a:spcBef>
              <a:buClr>
                <a:schemeClr val="tx1"/>
              </a:buClr>
              <a:buFont typeface="Arial" charset="0"/>
              <a:buChar char="•"/>
            </a:pPr>
            <a:r>
              <a:rPr lang="en-US" sz="1600" dirty="0">
                <a:solidFill>
                  <a:srgbClr val="002060"/>
                </a:solidFill>
                <a:latin typeface="+mn-lt"/>
              </a:rPr>
              <a:t>~4.2M generators in North America (growing by 300k+ per year);</a:t>
            </a:r>
            <a:br>
              <a:rPr lang="en-US" sz="1600" dirty="0">
                <a:solidFill>
                  <a:srgbClr val="002060"/>
                </a:solidFill>
                <a:latin typeface="+mn-lt"/>
              </a:rPr>
            </a:br>
            <a:endParaRPr lang="en-US" sz="900" dirty="0">
              <a:solidFill>
                <a:srgbClr val="FF0000"/>
              </a:solidFill>
              <a:latin typeface="+mn-lt"/>
            </a:endParaRPr>
          </a:p>
          <a:p>
            <a:pPr marL="285750" indent="-285750" defTabSz="457200">
              <a:lnSpc>
                <a:spcPct val="110000"/>
              </a:lnSpc>
              <a:spcBef>
                <a:spcPts val="0"/>
              </a:spcBef>
              <a:buClr>
                <a:schemeClr val="tx1"/>
              </a:buClr>
              <a:buFont typeface="Arial" charset="0"/>
              <a:buChar char="•"/>
            </a:pPr>
            <a:r>
              <a:rPr lang="en-US" sz="1600" dirty="0">
                <a:solidFill>
                  <a:srgbClr val="002060"/>
                </a:solidFill>
                <a:latin typeface="+mn-lt"/>
              </a:rPr>
              <a:t>Growing number of power outage incidents drives awareness &amp; need: </a:t>
            </a:r>
          </a:p>
          <a:p>
            <a:pPr marL="685800" lvl="1" defTabSz="457200">
              <a:lnSpc>
                <a:spcPct val="110000"/>
              </a:lnSpc>
              <a:spcBef>
                <a:spcPts val="0"/>
              </a:spcBef>
              <a:buClr>
                <a:schemeClr val="tx1"/>
              </a:buClr>
            </a:pPr>
            <a:r>
              <a:rPr lang="en-US" dirty="0">
                <a:solidFill>
                  <a:srgbClr val="002060"/>
                </a:solidFill>
                <a:latin typeface="+mn-lt"/>
              </a:rPr>
              <a:t>Rapidly rising electricity demand challenges grid reliability</a:t>
            </a:r>
          </a:p>
          <a:p>
            <a:pPr marL="685800" lvl="1" defTabSz="457200">
              <a:lnSpc>
                <a:spcPct val="110000"/>
              </a:lnSpc>
              <a:spcBef>
                <a:spcPts val="0"/>
              </a:spcBef>
              <a:buClr>
                <a:schemeClr val="tx1"/>
              </a:buClr>
            </a:pPr>
            <a:r>
              <a:rPr lang="en-US" dirty="0">
                <a:solidFill>
                  <a:srgbClr val="002060"/>
                </a:solidFill>
                <a:latin typeface="+mn-lt"/>
              </a:rPr>
              <a:t>70% of power outages caused by weather events</a:t>
            </a:r>
          </a:p>
          <a:p>
            <a:pPr marL="685800" lvl="1" defTabSz="457200">
              <a:lnSpc>
                <a:spcPct val="110000"/>
              </a:lnSpc>
              <a:spcBef>
                <a:spcPts val="0"/>
              </a:spcBef>
              <a:buClr>
                <a:schemeClr val="tx1"/>
              </a:buClr>
            </a:pPr>
            <a:r>
              <a:rPr lang="en-US" dirty="0">
                <a:solidFill>
                  <a:srgbClr val="002060"/>
                </a:solidFill>
                <a:latin typeface="+mn-lt"/>
              </a:rPr>
              <a:t>Stronger storms + higher frequency of floods, droughts,</a:t>
            </a:r>
            <a:br>
              <a:rPr lang="en-US" dirty="0">
                <a:solidFill>
                  <a:srgbClr val="002060"/>
                </a:solidFill>
                <a:latin typeface="+mn-lt"/>
              </a:rPr>
            </a:br>
            <a:r>
              <a:rPr lang="en-US" dirty="0">
                <a:solidFill>
                  <a:srgbClr val="002060"/>
                </a:solidFill>
                <a:latin typeface="+mn-lt"/>
              </a:rPr>
              <a:t>wildfires and other severe weather events</a:t>
            </a:r>
          </a:p>
          <a:p>
            <a:pPr marL="685800" lvl="1" defTabSz="457200">
              <a:lnSpc>
                <a:spcPct val="110000"/>
              </a:lnSpc>
              <a:spcBef>
                <a:spcPts val="0"/>
              </a:spcBef>
              <a:buClr>
                <a:schemeClr val="tx1"/>
              </a:buClr>
            </a:pPr>
            <a:r>
              <a:rPr lang="en-US" sz="1600" dirty="0">
                <a:solidFill>
                  <a:srgbClr val="002060"/>
                </a:solidFill>
                <a:latin typeface="+mn-lt"/>
              </a:rPr>
              <a:t>Distributed work environments </a:t>
            </a:r>
            <a:r>
              <a:rPr lang="en-US" sz="1600" dirty="0">
                <a:solidFill>
                  <a:srgbClr val="002060"/>
                </a:solidFill>
              </a:rPr>
              <a:t>expand need for reliable power </a:t>
            </a:r>
            <a:endParaRPr lang="en-US" sz="1600" dirty="0">
              <a:solidFill>
                <a:srgbClr val="002060"/>
              </a:solidFill>
              <a:latin typeface="+mn-lt"/>
            </a:endParaRPr>
          </a:p>
          <a:p>
            <a:pPr marL="400050" lvl="1" indent="0" defTabSz="457200">
              <a:lnSpc>
                <a:spcPct val="110000"/>
              </a:lnSpc>
              <a:spcBef>
                <a:spcPts val="0"/>
              </a:spcBef>
              <a:buClr>
                <a:schemeClr val="tx1"/>
              </a:buClr>
              <a:buNone/>
            </a:pPr>
            <a:endParaRPr lang="en-US" sz="900" dirty="0">
              <a:solidFill>
                <a:srgbClr val="002060"/>
              </a:solidFill>
              <a:latin typeface="+mn-lt"/>
            </a:endParaRPr>
          </a:p>
          <a:p>
            <a:pPr marL="285750" indent="-285750" defTabSz="457200">
              <a:lnSpc>
                <a:spcPct val="110000"/>
              </a:lnSpc>
              <a:spcBef>
                <a:spcPts val="0"/>
              </a:spcBef>
              <a:buClr>
                <a:schemeClr val="tx1"/>
              </a:buClr>
              <a:buFont typeface="Arial" charset="0"/>
              <a:buChar char="•"/>
            </a:pPr>
            <a:r>
              <a:rPr lang="en-US" sz="1600" dirty="0">
                <a:solidFill>
                  <a:srgbClr val="002060"/>
                </a:solidFill>
                <a:latin typeface="+mn-lt"/>
              </a:rPr>
              <a:t>Wildfires and energy grid issues are creating new market opportunity estimated as much of 50% of total generator replacement market, or $1B over 10 years</a:t>
            </a:r>
          </a:p>
          <a:p>
            <a:pPr marL="285750" indent="-285750" defTabSz="457200">
              <a:lnSpc>
                <a:spcPct val="110000"/>
              </a:lnSpc>
              <a:spcBef>
                <a:spcPts val="0"/>
              </a:spcBef>
              <a:buClr>
                <a:schemeClr val="tx1"/>
              </a:buClr>
              <a:buFont typeface="Arial" charset="0"/>
              <a:buChar char="•"/>
            </a:pPr>
            <a:endParaRPr lang="en-US" sz="900" dirty="0">
              <a:solidFill>
                <a:srgbClr val="002060"/>
              </a:solidFill>
              <a:latin typeface="+mn-lt"/>
            </a:endParaRPr>
          </a:p>
          <a:p>
            <a:pPr marL="285750" indent="-285750" defTabSz="457200">
              <a:lnSpc>
                <a:spcPct val="110000"/>
              </a:lnSpc>
              <a:spcBef>
                <a:spcPts val="0"/>
              </a:spcBef>
              <a:buClr>
                <a:schemeClr val="tx1"/>
              </a:buClr>
              <a:buFont typeface="Arial" charset="0"/>
              <a:buChar char="•"/>
            </a:pPr>
            <a:r>
              <a:rPr lang="en-US" sz="1600" dirty="0">
                <a:solidFill>
                  <a:srgbClr val="002060"/>
                </a:solidFill>
                <a:latin typeface="+mn-lt"/>
              </a:rPr>
              <a:t>OmniMetrix is widely considered the strongest remote monitoring solution</a:t>
            </a:r>
          </a:p>
          <a:p>
            <a:pPr marL="685800" lvl="1" defTabSz="457200">
              <a:lnSpc>
                <a:spcPct val="110000"/>
              </a:lnSpc>
              <a:spcBef>
                <a:spcPts val="0"/>
              </a:spcBef>
              <a:buClr>
                <a:schemeClr val="tx1"/>
              </a:buClr>
            </a:pPr>
            <a:r>
              <a:rPr lang="en-US" dirty="0">
                <a:solidFill>
                  <a:srgbClr val="002060"/>
                </a:solidFill>
                <a:latin typeface="+mn-lt"/>
              </a:rPr>
              <a:t>Dealers often prefer OmniMetrix due to features, quality, service, ease of installation and compatibility with all generator brands </a:t>
            </a:r>
          </a:p>
          <a:p>
            <a:pPr marL="685800" lvl="1" defTabSz="457200">
              <a:lnSpc>
                <a:spcPct val="110000"/>
              </a:lnSpc>
              <a:spcBef>
                <a:spcPts val="0"/>
              </a:spcBef>
              <a:buClr>
                <a:schemeClr val="tx1"/>
              </a:buClr>
            </a:pPr>
            <a:r>
              <a:rPr lang="en-US" dirty="0">
                <a:solidFill>
                  <a:srgbClr val="002060"/>
                </a:solidFill>
                <a:latin typeface="+mn-lt"/>
              </a:rPr>
              <a:t>Commercial &amp; industrial businesses appreciate platform strength, capabilities and ability to support all generators</a:t>
            </a:r>
          </a:p>
          <a:p>
            <a:pPr marL="400050" lvl="1" indent="0" defTabSz="457200">
              <a:lnSpc>
                <a:spcPct val="110000"/>
              </a:lnSpc>
              <a:spcBef>
                <a:spcPts val="0"/>
              </a:spcBef>
              <a:buClr>
                <a:schemeClr val="tx1"/>
              </a:buClr>
              <a:buNone/>
            </a:pPr>
            <a:endParaRPr lang="en-US" dirty="0">
              <a:solidFill>
                <a:srgbClr val="FF0000"/>
              </a:solidFill>
              <a:latin typeface="+mn-lt"/>
            </a:endParaRPr>
          </a:p>
          <a:p>
            <a:pPr marL="685800" lvl="1" defTabSz="457200">
              <a:lnSpc>
                <a:spcPct val="110000"/>
              </a:lnSpc>
              <a:spcBef>
                <a:spcPts val="0"/>
              </a:spcBef>
              <a:buClr>
                <a:schemeClr val="tx1"/>
              </a:buClr>
              <a:buFont typeface="Arial" charset="0"/>
              <a:buChar char="•"/>
            </a:pPr>
            <a:endParaRPr lang="en-US" dirty="0">
              <a:solidFill>
                <a:srgbClr val="FF0000"/>
              </a:solidFill>
              <a:latin typeface="+mn-lt"/>
            </a:endParaRPr>
          </a:p>
          <a:p>
            <a:pPr marL="400050" lvl="1" indent="0" defTabSz="457200">
              <a:lnSpc>
                <a:spcPct val="110000"/>
              </a:lnSpc>
              <a:spcBef>
                <a:spcPts val="0"/>
              </a:spcBef>
              <a:buClr>
                <a:schemeClr val="tx1"/>
              </a:buClr>
              <a:buNone/>
            </a:pPr>
            <a:endParaRPr lang="en-US" dirty="0">
              <a:solidFill>
                <a:srgbClr val="002060"/>
              </a:solidFill>
              <a:latin typeface="+mn-lt"/>
            </a:endParaRPr>
          </a:p>
          <a:p>
            <a:pPr marL="400050" lvl="1" indent="0" defTabSz="457200">
              <a:lnSpc>
                <a:spcPct val="110000"/>
              </a:lnSpc>
              <a:spcBef>
                <a:spcPts val="0"/>
              </a:spcBef>
              <a:buClr>
                <a:schemeClr val="tx1"/>
              </a:buClr>
              <a:buNone/>
            </a:pPr>
            <a:endParaRPr lang="en-US" dirty="0">
              <a:solidFill>
                <a:srgbClr val="002060"/>
              </a:solidFill>
              <a:latin typeface="+mn-lt"/>
            </a:endParaRPr>
          </a:p>
          <a:p>
            <a:pPr marL="174625" indent="-174625">
              <a:buNone/>
            </a:pPr>
            <a:endParaRPr lang="en-US" sz="1800" b="1" i="1" dirty="0">
              <a:solidFill>
                <a:schemeClr val="accent2">
                  <a:lumMod val="50000"/>
                </a:schemeClr>
              </a:solidFill>
            </a:endParaRPr>
          </a:p>
        </p:txBody>
      </p:sp>
      <p:sp>
        <p:nvSpPr>
          <p:cNvPr id="6" name="Title 1"/>
          <p:cNvSpPr txBox="1">
            <a:spLocks/>
          </p:cNvSpPr>
          <p:nvPr/>
        </p:nvSpPr>
        <p:spPr>
          <a:xfrm>
            <a:off x="0" y="-323436"/>
            <a:ext cx="9143999" cy="107858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tabLst>
                <a:tab pos="3378200" algn="l"/>
              </a:tabLst>
            </a:pPr>
            <a:r>
              <a:rPr lang="en-US" sz="2800" b="1" dirty="0">
                <a:solidFill>
                  <a:srgbClr val="002060"/>
                </a:solidFill>
                <a:ea typeface="+mn-ea"/>
                <a:cs typeface="+mn-cs"/>
              </a:rPr>
              <a:t>Stand-by Generator Market Opportunity</a:t>
            </a:r>
          </a:p>
        </p:txBody>
      </p:sp>
      <p:sp>
        <p:nvSpPr>
          <p:cNvPr id="2" name="Slide Number Placeholder 1"/>
          <p:cNvSpPr>
            <a:spLocks noGrp="1"/>
          </p:cNvSpPr>
          <p:nvPr>
            <p:ph type="sldNum" sz="quarter" idx="12"/>
          </p:nvPr>
        </p:nvSpPr>
        <p:spPr/>
        <p:txBody>
          <a:bodyPr/>
          <a:lstStyle/>
          <a:p>
            <a:fld id="{23044F3F-0428-1543-83ED-77EE94B30A72}" type="slidenum">
              <a:rPr lang="en-US" smtClean="0"/>
              <a:t>14</a:t>
            </a:fld>
            <a:endParaRPr lang="en-US" dirty="0"/>
          </a:p>
        </p:txBody>
      </p:sp>
      <p:pic>
        <p:nvPicPr>
          <p:cNvPr id="13" name="Picture 1" descr="PowerProtect™ 20kW Standby Generator">
            <a:extLst>
              <a:ext uri="{FF2B5EF4-FFF2-40B4-BE49-F238E27FC236}">
                <a16:creationId xmlns:a16="http://schemas.microsoft.com/office/drawing/2014/main" id="{724828F1-0955-BE49-84E1-E91CF60EA314}"/>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7433" t="18978" r="7356"/>
          <a:stretch>
            <a:fillRect/>
          </a:stretch>
        </p:blipFill>
        <p:spPr bwMode="auto">
          <a:xfrm>
            <a:off x="7323605" y="1735351"/>
            <a:ext cx="1683358" cy="118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2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8828"/>
            <a:ext cx="8940800" cy="4706172"/>
          </a:xfrm>
        </p:spPr>
        <p:txBody>
          <a:bodyPr>
            <a:noAutofit/>
          </a:bodyPr>
          <a:lstStyle/>
          <a:p>
            <a:r>
              <a:rPr lang="en-US" sz="1600" dirty="0">
                <a:solidFill>
                  <a:srgbClr val="253E80"/>
                </a:solidFill>
              </a:rPr>
              <a:t>Partnership with CPower Energy Management enabling standby generator owners to provide electric grid relief via “</a:t>
            </a:r>
            <a:r>
              <a:rPr lang="en-US" sz="1600" b="1" dirty="0">
                <a:solidFill>
                  <a:srgbClr val="253E80"/>
                </a:solidFill>
              </a:rPr>
              <a:t>Demand Response</a:t>
            </a:r>
            <a:r>
              <a:rPr lang="en-US" sz="1600" dirty="0">
                <a:solidFill>
                  <a:srgbClr val="253E80"/>
                </a:solidFill>
              </a:rPr>
              <a:t>” (DR) programs. </a:t>
            </a:r>
          </a:p>
          <a:p>
            <a:pPr lvl="1"/>
            <a:r>
              <a:rPr lang="en-US" dirty="0">
                <a:solidFill>
                  <a:srgbClr val="002060"/>
                </a:solidFill>
              </a:rPr>
              <a:t>CPower manages ~6.7 GW of demand response capacity at 27,000+ US sites</a:t>
            </a:r>
          </a:p>
          <a:p>
            <a:pPr lvl="1"/>
            <a:r>
              <a:rPr lang="en-US" dirty="0">
                <a:solidFill>
                  <a:srgbClr val="253E80"/>
                </a:solidFill>
              </a:rPr>
              <a:t>OmniMetrix’s wireless solutions activate and monitor generator activity in partnership with CPower’s national energy provider network. </a:t>
            </a:r>
          </a:p>
          <a:p>
            <a:pPr lvl="1"/>
            <a:endParaRPr lang="en-US" sz="1000" dirty="0">
              <a:solidFill>
                <a:srgbClr val="253E80"/>
              </a:solidFill>
            </a:endParaRPr>
          </a:p>
          <a:p>
            <a:r>
              <a:rPr lang="en-US" sz="1600" dirty="0">
                <a:solidFill>
                  <a:srgbClr val="002060"/>
                </a:solidFill>
              </a:rPr>
              <a:t>DR compensates users who allow their generator to be automatically switched on to support the grid during peak demand.</a:t>
            </a:r>
          </a:p>
          <a:p>
            <a:pPr lvl="1"/>
            <a:r>
              <a:rPr lang="en-US" dirty="0">
                <a:solidFill>
                  <a:srgbClr val="002060"/>
                </a:solidFill>
              </a:rPr>
              <a:t>Potential to double OmniMetrix’ profit per customer on each new DR customer.  </a:t>
            </a:r>
          </a:p>
          <a:p>
            <a:pPr lvl="1"/>
            <a:endParaRPr lang="en-US" sz="1000" b="1" dirty="0">
              <a:solidFill>
                <a:srgbClr val="002060"/>
              </a:solidFill>
            </a:endParaRPr>
          </a:p>
          <a:p>
            <a:r>
              <a:rPr lang="en-US" sz="1600" dirty="0">
                <a:solidFill>
                  <a:srgbClr val="002060"/>
                </a:solidFill>
              </a:rPr>
              <a:t>DR incentivizes deployments of next-generation, energy efficient standby generator equipment required for DR participation.</a:t>
            </a:r>
          </a:p>
          <a:p>
            <a:pPr lvl="1"/>
            <a:r>
              <a:rPr lang="en-US" dirty="0">
                <a:solidFill>
                  <a:srgbClr val="002060"/>
                </a:solidFill>
              </a:rPr>
              <a:t>DR revenue streams benefit all participants: </a:t>
            </a:r>
          </a:p>
          <a:p>
            <a:pPr lvl="1"/>
            <a:r>
              <a:rPr lang="en-US" dirty="0">
                <a:solidFill>
                  <a:srgbClr val="002060"/>
                </a:solidFill>
              </a:rPr>
              <a:t>Customers, dealers, energy providers and program enablers such as Omni. </a:t>
            </a:r>
          </a:p>
          <a:p>
            <a:pPr lvl="1"/>
            <a:endParaRPr lang="en-US" sz="1000" dirty="0">
              <a:solidFill>
                <a:srgbClr val="002060"/>
              </a:solidFill>
            </a:endParaRPr>
          </a:p>
          <a:p>
            <a:r>
              <a:rPr lang="en-US" sz="1600" dirty="0">
                <a:solidFill>
                  <a:srgbClr val="002060"/>
                </a:solidFill>
              </a:rPr>
              <a:t>It is taking time for grid operators and others to solidify the long-term business model to support a larger scale roll out DR support from standby generators. </a:t>
            </a:r>
          </a:p>
          <a:p>
            <a:pPr lvl="1"/>
            <a:r>
              <a:rPr lang="en-US" dirty="0">
                <a:solidFill>
                  <a:srgbClr val="002060"/>
                </a:solidFill>
              </a:rPr>
              <a:t>Revenue from OmniMetrix’s small DR customer base remains modest </a:t>
            </a:r>
          </a:p>
          <a:p>
            <a:endParaRPr lang="en-US" sz="800" dirty="0">
              <a:solidFill>
                <a:srgbClr val="253E80"/>
              </a:solidFill>
            </a:endParaRPr>
          </a:p>
          <a:p>
            <a:pPr marL="0" indent="0">
              <a:buNone/>
            </a:pPr>
            <a:endParaRPr lang="en-US" dirty="0">
              <a:solidFill>
                <a:srgbClr val="253E80"/>
              </a:solidFill>
            </a:endParaRPr>
          </a:p>
          <a:p>
            <a:pPr marL="0" indent="0" defTabSz="457200">
              <a:lnSpc>
                <a:spcPct val="110000"/>
              </a:lnSpc>
              <a:spcBef>
                <a:spcPts val="0"/>
              </a:spcBef>
              <a:buClr>
                <a:schemeClr val="tx1"/>
              </a:buClr>
              <a:buNone/>
            </a:pPr>
            <a:endParaRPr lang="en-US" sz="1600" dirty="0">
              <a:solidFill>
                <a:srgbClr val="002060"/>
              </a:solidFill>
              <a:latin typeface="+mn-lt"/>
            </a:endParaRPr>
          </a:p>
          <a:p>
            <a:pPr marL="174625" indent="-174625">
              <a:buNone/>
            </a:pPr>
            <a:endParaRPr lang="en-US" sz="1600" b="1" i="1" dirty="0">
              <a:solidFill>
                <a:schemeClr val="accent2">
                  <a:lumMod val="50000"/>
                </a:schemeClr>
              </a:solidFill>
            </a:endParaRPr>
          </a:p>
        </p:txBody>
      </p:sp>
      <p:sp>
        <p:nvSpPr>
          <p:cNvPr id="6" name="Title 1"/>
          <p:cNvSpPr txBox="1">
            <a:spLocks/>
          </p:cNvSpPr>
          <p:nvPr/>
        </p:nvSpPr>
        <p:spPr>
          <a:xfrm>
            <a:off x="0" y="-323436"/>
            <a:ext cx="9143999" cy="107858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tabLst>
                <a:tab pos="3378200" algn="l"/>
              </a:tabLst>
            </a:pPr>
            <a:r>
              <a:rPr lang="en-US" sz="2800" b="1" dirty="0">
                <a:solidFill>
                  <a:srgbClr val="002060"/>
                </a:solidFill>
                <a:ea typeface="+mn-ea"/>
                <a:cs typeface="+mn-cs"/>
              </a:rPr>
              <a:t>Demand Response Opportunity</a:t>
            </a:r>
          </a:p>
        </p:txBody>
      </p:sp>
      <p:sp>
        <p:nvSpPr>
          <p:cNvPr id="2" name="Slide Number Placeholder 1"/>
          <p:cNvSpPr>
            <a:spLocks noGrp="1"/>
          </p:cNvSpPr>
          <p:nvPr>
            <p:ph type="sldNum" sz="quarter" idx="12"/>
          </p:nvPr>
        </p:nvSpPr>
        <p:spPr/>
        <p:txBody>
          <a:bodyPr/>
          <a:lstStyle/>
          <a:p>
            <a:fld id="{23044F3F-0428-1543-83ED-77EE94B30A72}" type="slidenum">
              <a:rPr lang="en-US" smtClean="0"/>
              <a:t>15</a:t>
            </a:fld>
            <a:endParaRPr lang="en-US" dirty="0"/>
          </a:p>
        </p:txBody>
      </p:sp>
    </p:spTree>
    <p:extLst>
      <p:ext uri="{BB962C8B-B14F-4D97-AF65-F5344CB8AC3E}">
        <p14:creationId xmlns:p14="http://schemas.microsoft.com/office/powerpoint/2010/main" val="95385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482" y="834229"/>
            <a:ext cx="8785035" cy="4762340"/>
          </a:xfrm>
        </p:spPr>
        <p:txBody>
          <a:bodyPr>
            <a:noAutofit/>
          </a:bodyPr>
          <a:lstStyle/>
          <a:p>
            <a:pPr marL="0" indent="0">
              <a:buClr>
                <a:schemeClr val="tx1"/>
              </a:buClr>
              <a:buNone/>
            </a:pPr>
            <a:r>
              <a:rPr lang="en-US" altLang="en-US" sz="1450" b="1" dirty="0">
                <a:solidFill>
                  <a:srgbClr val="002060"/>
                </a:solidFill>
              </a:rPr>
              <a:t>27 Years of Industry Technology Leadership, Expertise and Customer Success: </a:t>
            </a:r>
          </a:p>
          <a:p>
            <a:pPr marL="228600" lvl="2" indent="-219075">
              <a:lnSpc>
                <a:spcPct val="110000"/>
              </a:lnSpc>
              <a:buClr>
                <a:schemeClr val="tx1"/>
              </a:buClr>
              <a:buSzPct val="80000"/>
              <a:buFont typeface="Wingdings" charset="2"/>
              <a:buChar char="ü"/>
            </a:pPr>
            <a:r>
              <a:rPr lang="en-US" altLang="en-US" sz="1450" dirty="0">
                <a:solidFill>
                  <a:srgbClr val="0070C0"/>
                </a:solidFill>
              </a:rPr>
              <a:t>OmniMetrix pioneered remote generator monitoring</a:t>
            </a:r>
          </a:p>
          <a:p>
            <a:pPr marL="228600" lvl="2" indent="-219075">
              <a:lnSpc>
                <a:spcPct val="110000"/>
              </a:lnSpc>
              <a:buClr>
                <a:schemeClr val="tx1"/>
              </a:buClr>
              <a:buSzPct val="80000"/>
              <a:buFont typeface="Wingdings" charset="2"/>
              <a:buChar char="ü"/>
            </a:pPr>
            <a:r>
              <a:rPr lang="en-US" altLang="en-US" sz="1450" dirty="0">
                <a:solidFill>
                  <a:srgbClr val="002060"/>
                </a:solidFill>
              </a:rPr>
              <a:t>Engineering, software development, trade secrets, industry reputation</a:t>
            </a:r>
            <a:r>
              <a:rPr lang="en-US" altLang="en-US" sz="1450" dirty="0">
                <a:solidFill>
                  <a:srgbClr val="FF0000"/>
                </a:solidFill>
              </a:rPr>
              <a:t>, </a:t>
            </a:r>
            <a:r>
              <a:rPr lang="en-US" altLang="en-US" sz="1450" dirty="0">
                <a:solidFill>
                  <a:srgbClr val="002060"/>
                </a:solidFill>
              </a:rPr>
              <a:t>etc. </a:t>
            </a:r>
          </a:p>
          <a:p>
            <a:pPr marL="228600" lvl="2" indent="-219075">
              <a:lnSpc>
                <a:spcPct val="110000"/>
              </a:lnSpc>
              <a:buClr>
                <a:schemeClr val="tx1"/>
              </a:buClr>
              <a:buSzPct val="80000"/>
              <a:buFont typeface="Wingdings" charset="2"/>
              <a:buChar char="ü"/>
            </a:pPr>
            <a:endParaRPr lang="en-US" altLang="en-US" sz="1000" dirty="0">
              <a:solidFill>
                <a:srgbClr val="002060"/>
              </a:solidFill>
            </a:endParaRPr>
          </a:p>
          <a:p>
            <a:pPr marL="0" indent="0">
              <a:buClr>
                <a:schemeClr val="tx1"/>
              </a:buClr>
              <a:buNone/>
            </a:pPr>
            <a:r>
              <a:rPr lang="en-US" sz="1450" b="1" dirty="0">
                <a:solidFill>
                  <a:srgbClr val="052E65"/>
                </a:solidFill>
              </a:rPr>
              <a:t>Next-Generation Solutions:</a:t>
            </a:r>
          </a:p>
          <a:p>
            <a:pPr marL="228600" lvl="2" indent="-219075">
              <a:buClr>
                <a:schemeClr val="tx1"/>
              </a:buClr>
              <a:buSzPct val="80000"/>
              <a:buFont typeface="Wingdings" charset="2"/>
              <a:buChar char="ü"/>
            </a:pPr>
            <a:r>
              <a:rPr lang="en-US" sz="1450" dirty="0">
                <a:solidFill>
                  <a:srgbClr val="002060"/>
                </a:solidFill>
              </a:rPr>
              <a:t>Ongoing R&amp;D to enhance solutions, expand capabilities and target new markets</a:t>
            </a:r>
          </a:p>
          <a:p>
            <a:pPr marL="228600" lvl="2" indent="-219075">
              <a:buClr>
                <a:schemeClr val="tx1"/>
              </a:buClr>
              <a:buSzPct val="80000"/>
              <a:buFont typeface="Wingdings" charset="2"/>
              <a:buChar char="ü"/>
            </a:pPr>
            <a:endParaRPr lang="en-US" sz="1000" dirty="0">
              <a:solidFill>
                <a:srgbClr val="002060"/>
              </a:solidFill>
            </a:endParaRPr>
          </a:p>
          <a:p>
            <a:pPr marL="0" indent="0">
              <a:buClr>
                <a:schemeClr val="tx1"/>
              </a:buClr>
              <a:buNone/>
            </a:pPr>
            <a:r>
              <a:rPr lang="en-US" sz="1450" b="1" dirty="0">
                <a:solidFill>
                  <a:srgbClr val="052E65"/>
                </a:solidFill>
              </a:rPr>
              <a:t>Partnerships:</a:t>
            </a:r>
          </a:p>
          <a:p>
            <a:pPr marL="228600" lvl="2" indent="-219075">
              <a:lnSpc>
                <a:spcPct val="110000"/>
              </a:lnSpc>
              <a:buClr>
                <a:schemeClr val="tx1"/>
              </a:buClr>
              <a:buSzPct val="80000"/>
              <a:buFont typeface="Wingdings" charset="2"/>
              <a:buChar char="ü"/>
            </a:pPr>
            <a:r>
              <a:rPr lang="en-US" sz="1450" dirty="0">
                <a:solidFill>
                  <a:srgbClr val="002060"/>
                </a:solidFill>
              </a:rPr>
              <a:t>CPower Demand Response Programs</a:t>
            </a:r>
          </a:p>
          <a:p>
            <a:pPr marL="228600" lvl="2" indent="-219075">
              <a:lnSpc>
                <a:spcPct val="110000"/>
              </a:lnSpc>
              <a:buClr>
                <a:schemeClr val="tx1"/>
              </a:buClr>
              <a:buSzPct val="80000"/>
              <a:buFont typeface="Wingdings" charset="2"/>
              <a:buChar char="ü"/>
            </a:pPr>
            <a:r>
              <a:rPr lang="en-US" sz="1450" dirty="0">
                <a:solidFill>
                  <a:srgbClr val="002060"/>
                </a:solidFill>
              </a:rPr>
              <a:t>PowerNow with Briggs &amp; Stratton Generator Deployments in Texas</a:t>
            </a:r>
            <a:endParaRPr lang="en-US" dirty="0"/>
          </a:p>
          <a:p>
            <a:pPr marL="228600" lvl="2" indent="-219075">
              <a:lnSpc>
                <a:spcPct val="110000"/>
              </a:lnSpc>
              <a:buClr>
                <a:schemeClr val="tx1"/>
              </a:buClr>
              <a:buSzPct val="80000"/>
              <a:buFont typeface="Wingdings" charset="2"/>
              <a:buChar char="ü"/>
            </a:pPr>
            <a:endParaRPr lang="en-US" altLang="en-US" sz="1000" dirty="0">
              <a:solidFill>
                <a:srgbClr val="002060"/>
              </a:solidFill>
            </a:endParaRPr>
          </a:p>
          <a:p>
            <a:pPr marL="0" indent="0">
              <a:buClr>
                <a:schemeClr val="tx1"/>
              </a:buClr>
              <a:buNone/>
            </a:pPr>
            <a:r>
              <a:rPr lang="en-US" altLang="en-US" sz="1450" b="1" dirty="0">
                <a:solidFill>
                  <a:srgbClr val="052E65"/>
                </a:solidFill>
              </a:rPr>
              <a:t>Strong Patent Portfolio: </a:t>
            </a:r>
          </a:p>
          <a:p>
            <a:pPr marL="228600" lvl="2" indent="-219075">
              <a:lnSpc>
                <a:spcPct val="110000"/>
              </a:lnSpc>
              <a:buSzPct val="80000"/>
              <a:buFont typeface="Wingdings" charset="2"/>
              <a:buChar char="ü"/>
            </a:pPr>
            <a:r>
              <a:rPr lang="en-US" altLang="en-US" sz="1450" dirty="0">
                <a:solidFill>
                  <a:srgbClr val="0070C0"/>
                </a:solidFill>
              </a:rPr>
              <a:t>#11101580: Cathodic protection testing apparatus/methods w/ relay &amp; bypass circuitry (RAD)</a:t>
            </a:r>
          </a:p>
          <a:p>
            <a:pPr marL="228600" lvl="2" indent="-219075">
              <a:lnSpc>
                <a:spcPct val="110000"/>
              </a:lnSpc>
              <a:buSzPct val="80000"/>
              <a:buFont typeface="Wingdings" charset="2"/>
              <a:buChar char="ü"/>
            </a:pPr>
            <a:r>
              <a:rPr lang="en-US" altLang="en-US" sz="1450" dirty="0">
                <a:solidFill>
                  <a:srgbClr val="052E65"/>
                </a:solidFill>
              </a:rPr>
              <a:t>#8763107: Cross-connected, server-based, IP-connected, point-to-point connectivity</a:t>
            </a:r>
          </a:p>
          <a:p>
            <a:pPr marL="228600" lvl="2" indent="-219075">
              <a:lnSpc>
                <a:spcPct val="110000"/>
              </a:lnSpc>
              <a:buSzPct val="80000"/>
              <a:buFont typeface="Wingdings" charset="2"/>
              <a:buChar char="ü"/>
            </a:pPr>
            <a:r>
              <a:rPr lang="en-US" altLang="en-US" sz="1450" dirty="0">
                <a:solidFill>
                  <a:srgbClr val="052E65"/>
                </a:solidFill>
              </a:rPr>
              <a:t>#8224499: Remote annunciator</a:t>
            </a:r>
          </a:p>
          <a:p>
            <a:pPr marL="228600" lvl="2" indent="-219075">
              <a:lnSpc>
                <a:spcPct val="110000"/>
              </a:lnSpc>
              <a:buSzPct val="80000"/>
              <a:buFont typeface="Wingdings" charset="2"/>
              <a:buChar char="ü"/>
            </a:pPr>
            <a:r>
              <a:rPr lang="en-US" altLang="en-US" sz="1450" dirty="0">
                <a:solidFill>
                  <a:srgbClr val="002060"/>
                </a:solidFill>
              </a:rPr>
              <a:t>#8078861: Remote processor reprogramming (critical for software updates)</a:t>
            </a:r>
          </a:p>
          <a:p>
            <a:pPr marL="228600" lvl="2" indent="-219075">
              <a:lnSpc>
                <a:spcPct val="110000"/>
              </a:lnSpc>
              <a:buSzPct val="80000"/>
              <a:buFont typeface="Wingdings" charset="2"/>
              <a:buChar char="ü"/>
            </a:pPr>
            <a:r>
              <a:rPr lang="en-US" altLang="en-US" sz="1450" dirty="0">
                <a:solidFill>
                  <a:srgbClr val="052E65"/>
                </a:solidFill>
              </a:rPr>
              <a:t>#6747368: Wireless control of power transfer switches for electrical load management</a:t>
            </a:r>
          </a:p>
          <a:p>
            <a:pPr marL="228600" lvl="2" indent="-219075">
              <a:lnSpc>
                <a:spcPct val="110000"/>
              </a:lnSpc>
              <a:buSzPct val="80000"/>
              <a:buFont typeface="Wingdings" charset="2"/>
              <a:buChar char="ü"/>
            </a:pPr>
            <a:r>
              <a:rPr lang="en-US" altLang="en-US" sz="1450" dirty="0">
                <a:solidFill>
                  <a:srgbClr val="052E65"/>
                </a:solidFill>
              </a:rPr>
              <a:t>#6571093: Methods for providing extended wireless data transport services</a:t>
            </a:r>
          </a:p>
          <a:p>
            <a:pPr marL="0" indent="0">
              <a:buClr>
                <a:schemeClr val="tx1"/>
              </a:buClr>
              <a:buNone/>
            </a:pPr>
            <a:endParaRPr lang="en-US" altLang="en-US" sz="800" b="1" dirty="0">
              <a:solidFill>
                <a:srgbClr val="052E65"/>
              </a:solidFill>
            </a:endParaRPr>
          </a:p>
          <a:p>
            <a:pPr marL="461963" lvl="2" indent="-231775">
              <a:lnSpc>
                <a:spcPct val="110000"/>
              </a:lnSpc>
              <a:buClr>
                <a:schemeClr val="tx1"/>
              </a:buClr>
              <a:buSzPct val="80000"/>
              <a:buFont typeface="Wingdings" charset="2"/>
              <a:buChar char="ü"/>
            </a:pPr>
            <a:endParaRPr lang="en-US" altLang="en-US" sz="800" dirty="0">
              <a:solidFill>
                <a:srgbClr val="052E65"/>
              </a:solidFill>
            </a:endParaRPr>
          </a:p>
        </p:txBody>
      </p:sp>
      <p:sp>
        <p:nvSpPr>
          <p:cNvPr id="5" name="Title 1"/>
          <p:cNvSpPr>
            <a:spLocks noGrp="1"/>
          </p:cNvSpPr>
          <p:nvPr>
            <p:ph type="title"/>
          </p:nvPr>
        </p:nvSpPr>
        <p:spPr>
          <a:xfrm>
            <a:off x="0" y="136350"/>
            <a:ext cx="9144000" cy="597428"/>
          </a:xfrm>
        </p:spPr>
        <p:txBody>
          <a:bodyPr>
            <a:noAutofit/>
          </a:bodyPr>
          <a:lstStyle/>
          <a:p>
            <a:pPr>
              <a:tabLst>
                <a:tab pos="3378200" algn="l"/>
              </a:tabLst>
            </a:pPr>
            <a:r>
              <a:rPr lang="en-US" sz="2400" b="1" dirty="0">
                <a:solidFill>
                  <a:srgbClr val="002060"/>
                </a:solidFill>
                <a:ea typeface="+mn-ea"/>
                <a:cs typeface="+mn-cs"/>
              </a:rPr>
              <a:t>Competitive Barriers</a:t>
            </a:r>
          </a:p>
        </p:txBody>
      </p:sp>
      <p:sp>
        <p:nvSpPr>
          <p:cNvPr id="3" name="Slide Number Placeholder 2"/>
          <p:cNvSpPr>
            <a:spLocks noGrp="1"/>
          </p:cNvSpPr>
          <p:nvPr>
            <p:ph type="sldNum" sz="quarter" idx="12"/>
          </p:nvPr>
        </p:nvSpPr>
        <p:spPr/>
        <p:txBody>
          <a:bodyPr/>
          <a:lstStyle/>
          <a:p>
            <a:fld id="{23044F3F-0428-1543-83ED-77EE94B30A72}" type="slidenum">
              <a:rPr lang="en-US" smtClean="0"/>
              <a:t>16</a:t>
            </a:fld>
            <a:endParaRPr lang="en-US" dirty="0"/>
          </a:p>
        </p:txBody>
      </p:sp>
    </p:spTree>
    <p:extLst>
      <p:ext uri="{BB962C8B-B14F-4D97-AF65-F5344CB8AC3E}">
        <p14:creationId xmlns:p14="http://schemas.microsoft.com/office/powerpoint/2010/main" val="17171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1600" y="436751"/>
            <a:ext cx="9144000" cy="954107"/>
          </a:xfrm>
          <a:prstGeom prst="rect">
            <a:avLst/>
          </a:prstGeom>
        </p:spPr>
        <p:txBody>
          <a:bodyPr vert="horz" lIns="91440" tIns="45720" rIns="91440" bIns="45720" rtlCol="0" anchor="t" anchorCtr="0">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tabLst>
                <a:tab pos="3378200" algn="l"/>
              </a:tabLst>
            </a:pPr>
            <a:r>
              <a:rPr lang="en-US" sz="2400" b="1" dirty="0">
                <a:solidFill>
                  <a:srgbClr val="002060"/>
                </a:solidFill>
                <a:ea typeface="+mn-ea"/>
                <a:cs typeface="+mn-cs"/>
              </a:rPr>
              <a:t>Historical Financial Performance</a:t>
            </a:r>
            <a:endParaRPr lang="en-US" sz="2400" dirty="0">
              <a:solidFill>
                <a:srgbClr val="FF0000"/>
              </a:solidFill>
              <a:ea typeface="+mn-ea"/>
              <a:cs typeface="+mn-cs"/>
            </a:endParaRPr>
          </a:p>
        </p:txBody>
      </p:sp>
      <p:sp>
        <p:nvSpPr>
          <p:cNvPr id="2" name="Slide Number Placeholder 1"/>
          <p:cNvSpPr>
            <a:spLocks noGrp="1"/>
          </p:cNvSpPr>
          <p:nvPr>
            <p:ph type="sldNum" sz="quarter" idx="12"/>
          </p:nvPr>
        </p:nvSpPr>
        <p:spPr/>
        <p:txBody>
          <a:bodyPr/>
          <a:lstStyle/>
          <a:p>
            <a:fld id="{23044F3F-0428-1543-83ED-77EE94B30A72}" type="slidenum">
              <a:rPr lang="en-US" smtClean="0"/>
              <a:t>17</a:t>
            </a:fld>
            <a:endParaRPr lang="en-US" dirty="0"/>
          </a:p>
        </p:txBody>
      </p:sp>
      <p:graphicFrame>
        <p:nvGraphicFramePr>
          <p:cNvPr id="6" name="Table 5">
            <a:extLst>
              <a:ext uri="{FF2B5EF4-FFF2-40B4-BE49-F238E27FC236}">
                <a16:creationId xmlns:a16="http://schemas.microsoft.com/office/drawing/2014/main" id="{748BEA7C-71B7-3D4E-856B-07923B3E5E17}"/>
              </a:ext>
            </a:extLst>
          </p:cNvPr>
          <p:cNvGraphicFramePr>
            <a:graphicFrameLocks noGrp="1"/>
          </p:cNvGraphicFramePr>
          <p:nvPr>
            <p:extLst>
              <p:ext uri="{D42A27DB-BD31-4B8C-83A1-F6EECF244321}">
                <p14:modId xmlns:p14="http://schemas.microsoft.com/office/powerpoint/2010/main" val="2740896106"/>
              </p:ext>
            </p:extLst>
          </p:nvPr>
        </p:nvGraphicFramePr>
        <p:xfrm>
          <a:off x="1244424" y="1390858"/>
          <a:ext cx="6085777" cy="2637745"/>
        </p:xfrm>
        <a:graphic>
          <a:graphicData uri="http://schemas.openxmlformats.org/drawingml/2006/table">
            <a:tbl>
              <a:tblPr firstRow="1" firstCol="1" bandRow="1">
                <a:tableStyleId>{5C22544A-7EE6-4342-B048-85BDC9FD1C3A}</a:tableStyleId>
              </a:tblPr>
              <a:tblGrid>
                <a:gridCol w="1065247">
                  <a:extLst>
                    <a:ext uri="{9D8B030D-6E8A-4147-A177-3AD203B41FA5}">
                      <a16:colId xmlns:a16="http://schemas.microsoft.com/office/drawing/2014/main" val="2540391782"/>
                    </a:ext>
                  </a:extLst>
                </a:gridCol>
                <a:gridCol w="847492">
                  <a:extLst>
                    <a:ext uri="{9D8B030D-6E8A-4147-A177-3AD203B41FA5}">
                      <a16:colId xmlns:a16="http://schemas.microsoft.com/office/drawing/2014/main" val="1121474709"/>
                    </a:ext>
                  </a:extLst>
                </a:gridCol>
                <a:gridCol w="836342">
                  <a:extLst>
                    <a:ext uri="{9D8B030D-6E8A-4147-A177-3AD203B41FA5}">
                      <a16:colId xmlns:a16="http://schemas.microsoft.com/office/drawing/2014/main" val="2898732480"/>
                    </a:ext>
                  </a:extLst>
                </a:gridCol>
                <a:gridCol w="869795">
                  <a:extLst>
                    <a:ext uri="{9D8B030D-6E8A-4147-A177-3AD203B41FA5}">
                      <a16:colId xmlns:a16="http://schemas.microsoft.com/office/drawing/2014/main" val="1917412344"/>
                    </a:ext>
                  </a:extLst>
                </a:gridCol>
                <a:gridCol w="825190">
                  <a:extLst>
                    <a:ext uri="{9D8B030D-6E8A-4147-A177-3AD203B41FA5}">
                      <a16:colId xmlns:a16="http://schemas.microsoft.com/office/drawing/2014/main" val="1259059609"/>
                    </a:ext>
                  </a:extLst>
                </a:gridCol>
                <a:gridCol w="847493">
                  <a:extLst>
                    <a:ext uri="{9D8B030D-6E8A-4147-A177-3AD203B41FA5}">
                      <a16:colId xmlns:a16="http://schemas.microsoft.com/office/drawing/2014/main" val="3828426591"/>
                    </a:ext>
                  </a:extLst>
                </a:gridCol>
                <a:gridCol w="794218">
                  <a:extLst>
                    <a:ext uri="{9D8B030D-6E8A-4147-A177-3AD203B41FA5}">
                      <a16:colId xmlns:a16="http://schemas.microsoft.com/office/drawing/2014/main" val="1264314727"/>
                    </a:ext>
                  </a:extLst>
                </a:gridCol>
              </a:tblGrid>
              <a:tr h="602687">
                <a:tc>
                  <a:txBody>
                    <a:bodyPr/>
                    <a:lstStyle/>
                    <a:p>
                      <a:pPr marL="0" marR="0">
                        <a:spcBef>
                          <a:spcPts val="0"/>
                        </a:spcBef>
                        <a:spcAft>
                          <a:spcPts val="0"/>
                        </a:spcAft>
                      </a:pPr>
                      <a:r>
                        <a:rPr lang="en-US" sz="1200" dirty="0">
                          <a:effectLst/>
                          <a:latin typeface="+mn-lt"/>
                        </a:rPr>
                        <a:t>($ in thousands)</a:t>
                      </a:r>
                      <a:endParaRPr lang="en-US" sz="12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b="1" dirty="0">
                          <a:solidFill>
                            <a:schemeClr val="bg1"/>
                          </a:solidFill>
                          <a:effectLst/>
                          <a:latin typeface="+mn-lt"/>
                          <a:ea typeface="Calibri" panose="020F0502020204030204" pitchFamily="34" charset="0"/>
                          <a:cs typeface="Arial" panose="020B0604020202020204" pitchFamily="34" charset="0"/>
                        </a:rPr>
                        <a:t>LTM</a:t>
                      </a:r>
                    </a:p>
                  </a:txBody>
                  <a:tcPr marL="68580" marR="68580" marT="0" marB="0" anchor="ctr"/>
                </a:tc>
                <a:tc>
                  <a:txBody>
                    <a:bodyPr/>
                    <a:lstStyle/>
                    <a:p>
                      <a:pPr marL="0" marR="0" algn="ctr">
                        <a:spcBef>
                          <a:spcPts val="0"/>
                        </a:spcBef>
                        <a:spcAft>
                          <a:spcPts val="0"/>
                        </a:spcAft>
                      </a:pPr>
                      <a:r>
                        <a:rPr lang="en-US" sz="1400" b="1" dirty="0">
                          <a:solidFill>
                            <a:schemeClr val="bg1"/>
                          </a:solidFill>
                          <a:effectLst/>
                          <a:latin typeface="+mn-lt"/>
                          <a:ea typeface="Calibri" panose="020F0502020204030204" pitchFamily="34" charset="0"/>
                          <a:cs typeface="Arial" panose="020B0604020202020204" pitchFamily="34" charset="0"/>
                        </a:rPr>
                        <a:t>2024</a:t>
                      </a:r>
                    </a:p>
                  </a:txBody>
                  <a:tcPr marL="68580" marR="68580" marT="0" marB="0" anchor="ctr"/>
                </a:tc>
                <a:tc>
                  <a:txBody>
                    <a:bodyPr/>
                    <a:lstStyle/>
                    <a:p>
                      <a:pPr marL="0" marR="0" algn="ctr">
                        <a:spcBef>
                          <a:spcPts val="0"/>
                        </a:spcBef>
                        <a:spcAft>
                          <a:spcPts val="0"/>
                        </a:spcAft>
                      </a:pPr>
                      <a:r>
                        <a:rPr lang="en-US" sz="1400" b="1" dirty="0">
                          <a:solidFill>
                            <a:schemeClr val="bg1"/>
                          </a:solidFill>
                          <a:effectLst/>
                          <a:latin typeface="+mn-lt"/>
                          <a:ea typeface="Calibri" panose="020F0502020204030204" pitchFamily="34" charset="0"/>
                          <a:cs typeface="Arial" panose="020B0604020202020204" pitchFamily="34" charset="0"/>
                        </a:rPr>
                        <a:t>2023</a:t>
                      </a:r>
                    </a:p>
                  </a:txBody>
                  <a:tcPr marL="68580" marR="68580" marT="0" marB="0" anchor="ctr"/>
                </a:tc>
                <a:tc>
                  <a:txBody>
                    <a:bodyPr/>
                    <a:lstStyle/>
                    <a:p>
                      <a:pPr marL="0" marR="0" algn="ctr">
                        <a:spcBef>
                          <a:spcPts val="0"/>
                        </a:spcBef>
                        <a:spcAft>
                          <a:spcPts val="0"/>
                        </a:spcAft>
                      </a:pPr>
                      <a:r>
                        <a:rPr lang="en-US" sz="1400" b="1" dirty="0">
                          <a:effectLst/>
                          <a:latin typeface="+mn-lt"/>
                          <a:ea typeface="Calibri" panose="020F0502020204030204" pitchFamily="34" charset="0"/>
                          <a:cs typeface="Arial" panose="020B0604020202020204" pitchFamily="34" charset="0"/>
                        </a:rPr>
                        <a:t>2022</a:t>
                      </a:r>
                    </a:p>
                  </a:txBody>
                  <a:tcPr marL="68580" marR="68580" marT="0" marB="0" anchor="ctr"/>
                </a:tc>
                <a:tc>
                  <a:txBody>
                    <a:bodyPr/>
                    <a:lstStyle/>
                    <a:p>
                      <a:pPr marL="0" marR="0" algn="ctr">
                        <a:spcBef>
                          <a:spcPts val="0"/>
                        </a:spcBef>
                        <a:spcAft>
                          <a:spcPts val="0"/>
                        </a:spcAft>
                      </a:pPr>
                      <a:r>
                        <a:rPr lang="en-US" sz="1400" b="1" dirty="0">
                          <a:effectLst/>
                          <a:latin typeface="+mn-lt"/>
                        </a:rPr>
                        <a:t>2021</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b="1" dirty="0">
                          <a:effectLst/>
                          <a:latin typeface="+mn-lt"/>
                        </a:rPr>
                        <a:t>2020</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9779236"/>
                  </a:ext>
                </a:extLst>
              </a:tr>
              <a:tr h="688788">
                <a:tc>
                  <a:txBody>
                    <a:bodyPr/>
                    <a:lstStyle/>
                    <a:p>
                      <a:pPr marL="0" marR="0">
                        <a:spcBef>
                          <a:spcPts val="0"/>
                        </a:spcBef>
                        <a:spcAft>
                          <a:spcPts val="0"/>
                        </a:spcAft>
                      </a:pPr>
                      <a:r>
                        <a:rPr lang="en-US" sz="1400" dirty="0">
                          <a:effectLst/>
                          <a:latin typeface="+mn-lt"/>
                        </a:rPr>
                        <a:t>Total revenue*</a:t>
                      </a:r>
                      <a:endParaRPr lang="en-US" sz="1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ea typeface="Calibri" panose="020F0502020204030204" pitchFamily="34" charset="0"/>
                          <a:cs typeface="Arial" panose="020B0604020202020204" pitchFamily="34" charset="0"/>
                        </a:rPr>
                        <a:t>$13,202</a:t>
                      </a: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ea typeface="Calibri" panose="020F0502020204030204" pitchFamily="34" charset="0"/>
                          <a:cs typeface="Arial" panose="020B0604020202020204" pitchFamily="34" charset="0"/>
                        </a:rPr>
                        <a:t>$10,986</a:t>
                      </a: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rPr>
                        <a:t>$  8,059</a:t>
                      </a:r>
                      <a:endParaRPr lang="en-US" sz="1400" b="1" dirty="0">
                        <a:solidFill>
                          <a:srgbClr val="00206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rPr>
                        <a:t>$  7,000</a:t>
                      </a:r>
                      <a:endParaRPr lang="en-US" sz="1400" b="1" dirty="0">
                        <a:solidFill>
                          <a:srgbClr val="00206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effectLst/>
                          <a:latin typeface="+mn-lt"/>
                        </a:rPr>
                        <a:t>$  6,776</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effectLst/>
                          <a:latin typeface="+mn-lt"/>
                        </a:rPr>
                        <a:t>$  5,922</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7965469"/>
                  </a:ext>
                </a:extLst>
              </a:tr>
              <a:tr h="673135">
                <a:tc>
                  <a:txBody>
                    <a:bodyPr/>
                    <a:lstStyle/>
                    <a:p>
                      <a:pPr marL="0" marR="0">
                        <a:spcBef>
                          <a:spcPts val="0"/>
                        </a:spcBef>
                        <a:spcAft>
                          <a:spcPts val="0"/>
                        </a:spcAft>
                      </a:pPr>
                      <a:r>
                        <a:rPr lang="en-US" sz="1400" dirty="0">
                          <a:effectLst/>
                          <a:latin typeface="+mn-lt"/>
                        </a:rPr>
                        <a:t>Gross profit</a:t>
                      </a:r>
                      <a:endParaRPr lang="en-US" sz="1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ea typeface="Calibri" panose="020F0502020204030204" pitchFamily="34" charset="0"/>
                          <a:cs typeface="Arial" panose="020B0604020202020204" pitchFamily="34" charset="0"/>
                        </a:rPr>
                        <a:t>$9,708</a:t>
                      </a: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ea typeface="Calibri" panose="020F0502020204030204" pitchFamily="34" charset="0"/>
                          <a:cs typeface="Arial" panose="020B0604020202020204" pitchFamily="34" charset="0"/>
                        </a:rPr>
                        <a:t>$7,999</a:t>
                      </a: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rPr>
                        <a:t>$  6,004</a:t>
                      </a:r>
                      <a:endParaRPr lang="en-US" sz="1400" b="1" dirty="0">
                        <a:solidFill>
                          <a:srgbClr val="00206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rPr>
                        <a:t>$  5,071</a:t>
                      </a:r>
                      <a:endParaRPr lang="en-US" sz="1400" b="1" dirty="0">
                        <a:solidFill>
                          <a:srgbClr val="00206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effectLst/>
                          <a:latin typeface="+mn-lt"/>
                        </a:rPr>
                        <a:t>$  4,899</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effectLst/>
                          <a:latin typeface="+mn-lt"/>
                        </a:rPr>
                        <a:t>$  4,131</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5446625"/>
                  </a:ext>
                </a:extLst>
              </a:tr>
              <a:tr h="673135">
                <a:tc>
                  <a:txBody>
                    <a:bodyPr/>
                    <a:lstStyle/>
                    <a:p>
                      <a:pPr marL="0" marR="0">
                        <a:spcBef>
                          <a:spcPts val="0"/>
                        </a:spcBef>
                        <a:spcAft>
                          <a:spcPts val="0"/>
                        </a:spcAft>
                      </a:pPr>
                      <a:r>
                        <a:rPr lang="en-US" sz="1400" dirty="0">
                          <a:effectLst/>
                          <a:latin typeface="+mn-lt"/>
                        </a:rPr>
                        <a:t>Gross margin**</a:t>
                      </a:r>
                      <a:endParaRPr lang="en-US" sz="1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ea typeface="Calibri" panose="020F0502020204030204" pitchFamily="34" charset="0"/>
                          <a:cs typeface="Arial" panose="020B0604020202020204" pitchFamily="34" charset="0"/>
                        </a:rPr>
                        <a:t>73.5%</a:t>
                      </a: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ea typeface="Calibri" panose="020F0502020204030204" pitchFamily="34" charset="0"/>
                          <a:cs typeface="Arial" panose="020B0604020202020204" pitchFamily="34" charset="0"/>
                        </a:rPr>
                        <a:t>72.8%</a:t>
                      </a: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rPr>
                        <a:t>74.5%</a:t>
                      </a:r>
                      <a:endParaRPr lang="en-US" sz="1400" b="1" dirty="0">
                        <a:solidFill>
                          <a:srgbClr val="00206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solidFill>
                            <a:srgbClr val="002060"/>
                          </a:solidFill>
                          <a:effectLst/>
                          <a:latin typeface="+mn-lt"/>
                        </a:rPr>
                        <a:t>72.4%</a:t>
                      </a:r>
                      <a:endParaRPr lang="en-US" sz="1400" b="1" dirty="0">
                        <a:solidFill>
                          <a:srgbClr val="00206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effectLst/>
                          <a:latin typeface="+mn-lt"/>
                        </a:rPr>
                        <a:t>72.3%</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400" b="1" dirty="0">
                          <a:effectLst/>
                          <a:latin typeface="+mn-lt"/>
                        </a:rPr>
                        <a:t>69.8%</a:t>
                      </a: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73910560"/>
                  </a:ext>
                </a:extLst>
              </a:tr>
            </a:tbl>
          </a:graphicData>
        </a:graphic>
      </p:graphicFrame>
      <p:sp>
        <p:nvSpPr>
          <p:cNvPr id="9" name="Rectangle 2">
            <a:extLst>
              <a:ext uri="{FF2B5EF4-FFF2-40B4-BE49-F238E27FC236}">
                <a16:creationId xmlns:a16="http://schemas.microsoft.com/office/drawing/2014/main" id="{5FE94668-2A83-9648-AB4D-DF3475FC8EE5}"/>
              </a:ext>
            </a:extLst>
          </p:cNvPr>
          <p:cNvSpPr>
            <a:spLocks noChangeArrowheads="1"/>
          </p:cNvSpPr>
          <p:nvPr/>
        </p:nvSpPr>
        <p:spPr bwMode="auto">
          <a:xfrm>
            <a:off x="489269" y="4455788"/>
            <a:ext cx="79968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All Acorn revenue is derived from its 99%-owned operating subsidiary, OmniMetrix.</a:t>
            </a:r>
          </a:p>
          <a:p>
            <a:pPr marL="0" marR="0" lvl="0" indent="457200" defTabSz="914400" rtl="0" eaLnBrk="0" fontAlgn="base" latinLnBrk="0" hangingPunct="0">
              <a:lnSpc>
                <a:spcPct val="100000"/>
              </a:lnSpc>
              <a:spcBef>
                <a:spcPct val="0"/>
              </a:spcBef>
              <a:spcAft>
                <a:spcPct val="0"/>
              </a:spcAft>
              <a:buClrTx/>
              <a:buSzTx/>
              <a:buFontTx/>
              <a:buNone/>
              <a:tabLst/>
            </a:pPr>
            <a:r>
              <a:rPr lang="en-US" altLang="en-US" sz="1400" b="1" dirty="0">
                <a:solidFill>
                  <a:srgbClr val="002060"/>
                </a:solidFill>
                <a:latin typeface="Times New Roman" panose="02020603050405020304" pitchFamily="18" charset="0"/>
                <a:cs typeface="Times New Roman" panose="02020603050405020304" pitchFamily="18" charset="0"/>
              </a:rPr>
              <a:t>** Gross margin varies depending on mix of high margin recurring monitoring revenue</a:t>
            </a:r>
            <a:br>
              <a:rPr lang="en-US" altLang="en-US" sz="1400" b="1" dirty="0">
                <a:solidFill>
                  <a:srgbClr val="002060"/>
                </a:solidFill>
                <a:latin typeface="Times New Roman" panose="02020603050405020304" pitchFamily="18" charset="0"/>
                <a:cs typeface="Times New Roman" panose="02020603050405020304" pitchFamily="18" charset="0"/>
              </a:rPr>
            </a:br>
            <a:r>
              <a:rPr lang="en-US" altLang="en-US" sz="1400" b="1" dirty="0">
                <a:solidFill>
                  <a:srgbClr val="002060"/>
                </a:solidFill>
                <a:latin typeface="Times New Roman" panose="02020603050405020304" pitchFamily="18" charset="0"/>
                <a:cs typeface="Times New Roman" panose="02020603050405020304" pitchFamily="18" charset="0"/>
              </a:rPr>
              <a:t>               and lower margin hardware sales revenue. </a:t>
            </a:r>
            <a:endParaRPr kumimoji="0" lang="en-US" altLang="en-US" sz="1400" b="1" i="0" u="none" strike="noStrike" cap="none" normalizeH="0" baseline="0" dirty="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10707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015" y="717094"/>
            <a:ext cx="8168339" cy="5036031"/>
          </a:xfrm>
        </p:spPr>
        <p:txBody>
          <a:bodyPr>
            <a:noAutofit/>
          </a:bodyPr>
          <a:lstStyle/>
          <a:p>
            <a:pPr marL="0" indent="0">
              <a:buNone/>
            </a:pPr>
            <a:r>
              <a:rPr lang="en-US" sz="1600" dirty="0">
                <a:solidFill>
                  <a:srgbClr val="002060"/>
                </a:solidFill>
              </a:rPr>
              <a:t>Cash &amp; Equivalents 				$  3.3M </a:t>
            </a:r>
          </a:p>
          <a:p>
            <a:pPr marL="0" indent="0">
              <a:buNone/>
            </a:pPr>
            <a:r>
              <a:rPr lang="en-US" sz="1600" dirty="0">
                <a:solidFill>
                  <a:srgbClr val="002060"/>
                </a:solidFill>
              </a:rPr>
              <a:t>Accounts Receivable 				$  2.1M</a:t>
            </a:r>
          </a:p>
          <a:p>
            <a:pPr marL="0" indent="0">
              <a:buNone/>
            </a:pPr>
            <a:r>
              <a:rPr lang="en-US" sz="1600" dirty="0">
                <a:solidFill>
                  <a:srgbClr val="002060"/>
                </a:solidFill>
              </a:rPr>
              <a:t>Total Current Assets				$  6.8M</a:t>
            </a:r>
          </a:p>
          <a:p>
            <a:pPr marL="0" indent="0">
              <a:buNone/>
            </a:pPr>
            <a:r>
              <a:rPr lang="en-US" sz="1600" b="1" dirty="0">
                <a:solidFill>
                  <a:srgbClr val="002060"/>
                </a:solidFill>
              </a:rPr>
              <a:t>Total Assets					$12.5M</a:t>
            </a:r>
          </a:p>
          <a:p>
            <a:pPr marL="0" indent="0">
              <a:buNone/>
            </a:pPr>
            <a:endParaRPr lang="en-US" sz="1000" b="1" dirty="0">
              <a:solidFill>
                <a:srgbClr val="002060"/>
              </a:solidFill>
            </a:endParaRPr>
          </a:p>
          <a:p>
            <a:pPr marL="0" indent="0">
              <a:buNone/>
            </a:pPr>
            <a:r>
              <a:rPr lang="en-US" sz="1600" dirty="0">
                <a:solidFill>
                  <a:srgbClr val="002060"/>
                </a:solidFill>
              </a:rPr>
              <a:t>Total Current Liabilities </a:t>
            </a:r>
          </a:p>
          <a:p>
            <a:pPr marL="0" indent="0">
              <a:buNone/>
              <a:tabLst>
                <a:tab pos="447675" algn="l"/>
              </a:tabLst>
            </a:pPr>
            <a:r>
              <a:rPr lang="en-US" sz="1600" dirty="0">
                <a:solidFill>
                  <a:srgbClr val="002060"/>
                </a:solidFill>
              </a:rPr>
              <a:t>	excluding $3.2M in deferred revenue (1)		$  0.9M</a:t>
            </a:r>
            <a:endParaRPr lang="en-US" sz="1600" b="1" dirty="0">
              <a:solidFill>
                <a:srgbClr val="002060"/>
              </a:solidFill>
            </a:endParaRPr>
          </a:p>
          <a:p>
            <a:pPr marL="0" indent="0">
              <a:buNone/>
            </a:pPr>
            <a:r>
              <a:rPr lang="en-US" sz="1600" b="1" dirty="0">
                <a:solidFill>
                  <a:srgbClr val="002060"/>
                </a:solidFill>
              </a:rPr>
              <a:t>Total Liabilities </a:t>
            </a:r>
            <a:r>
              <a:rPr lang="en-US" sz="1600" dirty="0">
                <a:solidFill>
                  <a:srgbClr val="002060"/>
                </a:solidFill>
              </a:rPr>
              <a:t>excluding $3.2M in current</a:t>
            </a:r>
            <a:br>
              <a:rPr lang="en-US" sz="1600" dirty="0">
                <a:solidFill>
                  <a:srgbClr val="002060"/>
                </a:solidFill>
              </a:rPr>
            </a:br>
            <a:r>
              <a:rPr lang="en-US" sz="1600" dirty="0">
                <a:solidFill>
                  <a:srgbClr val="002060"/>
                </a:solidFill>
              </a:rPr>
              <a:t>        &amp; $0.5M in non-current deferred revenue (1)	</a:t>
            </a:r>
            <a:r>
              <a:rPr lang="en-US" sz="1600" b="1" dirty="0">
                <a:solidFill>
                  <a:srgbClr val="002060"/>
                </a:solidFill>
              </a:rPr>
              <a:t>$  1.9M</a:t>
            </a:r>
            <a:endParaRPr lang="en-US" sz="1600" dirty="0">
              <a:solidFill>
                <a:srgbClr val="002060"/>
              </a:solidFill>
            </a:endParaRPr>
          </a:p>
          <a:p>
            <a:pPr marL="0" indent="0">
              <a:buNone/>
            </a:pPr>
            <a:endParaRPr lang="en-US" sz="1000" b="1" dirty="0">
              <a:solidFill>
                <a:srgbClr val="002060"/>
              </a:solidFill>
            </a:endParaRPr>
          </a:p>
          <a:p>
            <a:pPr marL="0" indent="0">
              <a:buNone/>
            </a:pPr>
            <a:r>
              <a:rPr lang="en-US" sz="1600" b="1" dirty="0">
                <a:solidFill>
                  <a:srgbClr val="002060"/>
                </a:solidFill>
              </a:rPr>
              <a:t>Tax Assets </a:t>
            </a:r>
            <a:r>
              <a:rPr lang="en-US" sz="1600" dirty="0">
                <a:solidFill>
                  <a:srgbClr val="002060"/>
                </a:solidFill>
              </a:rPr>
              <a:t>(2): </a:t>
            </a:r>
          </a:p>
          <a:p>
            <a:pPr marL="0" indent="0">
              <a:buNone/>
            </a:pPr>
            <a:r>
              <a:rPr lang="en-US" sz="1600" dirty="0">
                <a:solidFill>
                  <a:srgbClr val="002060"/>
                </a:solidFill>
              </a:rPr>
              <a:t>NOL Carryforwards </a:t>
            </a:r>
            <a:r>
              <a:rPr lang="en-US" sz="1400" dirty="0">
                <a:solidFill>
                  <a:srgbClr val="002060"/>
                </a:solidFill>
              </a:rPr>
              <a:t>(&gt;$65M Gross NOL * 21% tax rate)</a:t>
            </a:r>
            <a:r>
              <a:rPr lang="en-US" sz="1600" dirty="0">
                <a:solidFill>
                  <a:srgbClr val="002060"/>
                </a:solidFill>
              </a:rPr>
              <a:t>           ~ $14.0M</a:t>
            </a:r>
          </a:p>
          <a:p>
            <a:pPr marL="0" indent="0">
              <a:buNone/>
            </a:pPr>
            <a:endParaRPr lang="en-US" sz="1600" dirty="0">
              <a:solidFill>
                <a:srgbClr val="FF0000"/>
              </a:solidFill>
            </a:endParaRPr>
          </a:p>
        </p:txBody>
      </p:sp>
      <p:sp>
        <p:nvSpPr>
          <p:cNvPr id="8" name="Title 1"/>
          <p:cNvSpPr txBox="1">
            <a:spLocks/>
          </p:cNvSpPr>
          <p:nvPr/>
        </p:nvSpPr>
        <p:spPr>
          <a:xfrm>
            <a:off x="0" y="0"/>
            <a:ext cx="9144000" cy="66391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tabLst>
                <a:tab pos="3378200" algn="l"/>
              </a:tabLst>
            </a:pPr>
            <a:r>
              <a:rPr lang="en-US" sz="2400" b="1" dirty="0">
                <a:solidFill>
                  <a:srgbClr val="002060"/>
                </a:solidFill>
              </a:rPr>
              <a:t>Summary </a:t>
            </a:r>
            <a:r>
              <a:rPr lang="en-US" sz="2400" b="1" dirty="0">
                <a:solidFill>
                  <a:srgbClr val="002060"/>
                </a:solidFill>
                <a:ea typeface="+mn-ea"/>
                <a:cs typeface="+mn-cs"/>
              </a:rPr>
              <a:t>Balance Sheet – 6/30/25</a:t>
            </a:r>
            <a:endParaRPr lang="en-US" sz="2400" dirty="0">
              <a:solidFill>
                <a:srgbClr val="002060"/>
              </a:solidFill>
              <a:ea typeface="+mn-ea"/>
              <a:cs typeface="+mn-cs"/>
            </a:endParaRPr>
          </a:p>
        </p:txBody>
      </p:sp>
      <p:sp>
        <p:nvSpPr>
          <p:cNvPr id="2" name="Slide Number Placeholder 1"/>
          <p:cNvSpPr>
            <a:spLocks noGrp="1"/>
          </p:cNvSpPr>
          <p:nvPr>
            <p:ph type="sldNum" sz="quarter" idx="12"/>
          </p:nvPr>
        </p:nvSpPr>
        <p:spPr/>
        <p:txBody>
          <a:bodyPr/>
          <a:lstStyle/>
          <a:p>
            <a:fld id="{23044F3F-0428-1543-83ED-77EE94B30A72}" type="slidenum">
              <a:rPr lang="en-US" smtClean="0"/>
              <a:t>18</a:t>
            </a:fld>
            <a:endParaRPr lang="en-US" dirty="0"/>
          </a:p>
        </p:txBody>
      </p:sp>
      <p:sp>
        <p:nvSpPr>
          <p:cNvPr id="5" name="Rectangle 4">
            <a:extLst>
              <a:ext uri="{FF2B5EF4-FFF2-40B4-BE49-F238E27FC236}">
                <a16:creationId xmlns:a16="http://schemas.microsoft.com/office/drawing/2014/main" id="{32C87B24-9C71-474E-847A-B5E07F51B50D}"/>
              </a:ext>
            </a:extLst>
          </p:cNvPr>
          <p:cNvSpPr/>
          <p:nvPr/>
        </p:nvSpPr>
        <p:spPr>
          <a:xfrm>
            <a:off x="507927" y="4057868"/>
            <a:ext cx="8412427" cy="1600438"/>
          </a:xfrm>
          <a:prstGeom prst="rect">
            <a:avLst/>
          </a:prstGeom>
        </p:spPr>
        <p:txBody>
          <a:bodyPr wrap="square">
            <a:spAutoFit/>
          </a:bodyPr>
          <a:lstStyle/>
          <a:p>
            <a:pPr marL="342900" indent="-342900">
              <a:buAutoNum type="arabicParenBoth"/>
            </a:pPr>
            <a:r>
              <a:rPr lang="en-US" sz="1400" dirty="0">
                <a:solidFill>
                  <a:srgbClr val="002060"/>
                </a:solidFill>
              </a:rPr>
              <a:t>Deferred revenue represents hardware sales and monitoring services, which were  recorded as revenue over 36-months and 12-months term, respectively. Hardware sales are no longer deferred, as they are now sold separately from monitoring services, which are still deferred and recorded to revenue over 12-months.</a:t>
            </a:r>
          </a:p>
          <a:p>
            <a:pPr marL="342900" indent="-342900">
              <a:buAutoNum type="arabicParenBoth"/>
            </a:pPr>
            <a:r>
              <a:rPr lang="en-US" sz="1400" dirty="0">
                <a:solidFill>
                  <a:srgbClr val="002060"/>
                </a:solidFill>
              </a:rPr>
              <a:t>Acorn capitalized a portion of the NOL carryforward as a deferred tax asset by recording a deferred income tax benefit of $4.35M in Q4’24. The remaining tax assets (approx. $10M) are in reserve and reviewed periodically. </a:t>
            </a:r>
          </a:p>
        </p:txBody>
      </p:sp>
    </p:spTree>
    <p:extLst>
      <p:ext uri="{BB962C8B-B14F-4D97-AF65-F5344CB8AC3E}">
        <p14:creationId xmlns:p14="http://schemas.microsoft.com/office/powerpoint/2010/main" val="51292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81288" y="3368427"/>
            <a:ext cx="7136935" cy="2077492"/>
          </a:xfrm>
          <a:prstGeom prst="rect">
            <a:avLst/>
          </a:prstGeom>
        </p:spPr>
        <p:txBody>
          <a:bodyPr wrap="square">
            <a:spAutoFit/>
          </a:bodyPr>
          <a:lstStyle/>
          <a:p>
            <a:r>
              <a:rPr lang="en-US" sz="1300" b="1" dirty="0">
                <a:solidFill>
                  <a:srgbClr val="002060"/>
                </a:solidFill>
              </a:rPr>
              <a:t>Tracy Clifford – Acorn CFO and COO of OmniMetrix:  </a:t>
            </a:r>
          </a:p>
          <a:p>
            <a:r>
              <a:rPr lang="en-US" sz="1300" dirty="0">
                <a:solidFill>
                  <a:srgbClr val="002060"/>
                </a:solidFill>
              </a:rPr>
              <a:t>Tracy Clifford was named Chief Financial Officer of Acorn in June 2018 and was named COO of OmniMetrix in Nov. 2019. Tracy previously served as CFO, Principal Accounting Officer, Corporate Controller and Secretary for a publicly-traded pharmaceutical company and a publicly-traded REIT from 1999 to 2015. Through her consulting practice launched in June 2015, Tracy served as a contract CFO and/or COO for several clients, participated on advisory boards and worked on numerous engagements. Prior experience included accounting leadership positions at United Healthcare (Atlanta) and the North Broward Hospital District (Fort Lauderdale) and work on the audit team of Deloitte &amp; Touche (Miami).</a:t>
            </a:r>
          </a:p>
        </p:txBody>
      </p:sp>
      <p:sp>
        <p:nvSpPr>
          <p:cNvPr id="14" name="Rectangle 13"/>
          <p:cNvSpPr/>
          <p:nvPr/>
        </p:nvSpPr>
        <p:spPr>
          <a:xfrm>
            <a:off x="1781288" y="875460"/>
            <a:ext cx="7035811" cy="2077492"/>
          </a:xfrm>
          <a:prstGeom prst="rect">
            <a:avLst/>
          </a:prstGeom>
        </p:spPr>
        <p:txBody>
          <a:bodyPr wrap="square">
            <a:spAutoFit/>
          </a:bodyPr>
          <a:lstStyle/>
          <a:p>
            <a:r>
              <a:rPr lang="en-US" sz="1300" b="1" dirty="0">
                <a:solidFill>
                  <a:srgbClr val="002060"/>
                </a:solidFill>
              </a:rPr>
              <a:t>Jan Loeb – Acorn President and CEO and Director; Acting CEO of OmniMetrix:</a:t>
            </a:r>
          </a:p>
          <a:p>
            <a:r>
              <a:rPr lang="en-US" sz="1300" dirty="0">
                <a:solidFill>
                  <a:srgbClr val="002060"/>
                </a:solidFill>
              </a:rPr>
              <a:t>Jan has served as President and CEO of Acorn since Jan. 2016 and was appointed to the Board in August 2015. He was named acting CEO of OmniMetrix in Nov. 2019. Jan has 40+ </a:t>
            </a:r>
            <a:r>
              <a:rPr lang="en-US" sz="1300" dirty="0">
                <a:solidFill>
                  <a:srgbClr val="052E65"/>
                </a:solidFill>
              </a:rPr>
              <a:t>years experience in investment banking, money management and public company management. He is President and Managing Member of Leap Tide Capital Management since 2007 and was President of Leap Tide's predecessor, AmTrust Capital Management 2005 to 2007. Prior, he was a Portfolio Manager at Chesapeake Partners; Managing Director at Jefferies &amp; Company and Managing Director at Wasserstein Perella. </a:t>
            </a:r>
            <a:r>
              <a:rPr lang="en-US" sz="1300" dirty="0">
                <a:solidFill>
                  <a:srgbClr val="002060"/>
                </a:solidFill>
              </a:rPr>
              <a:t>Jan is a former Director of Keweenaw Land Association, Ltd., TAT Technologies and American Pacific Corporation. </a:t>
            </a:r>
          </a:p>
        </p:txBody>
      </p:sp>
      <p:sp>
        <p:nvSpPr>
          <p:cNvPr id="16" name="Title 1"/>
          <p:cNvSpPr txBox="1">
            <a:spLocks/>
          </p:cNvSpPr>
          <p:nvPr/>
        </p:nvSpPr>
        <p:spPr>
          <a:xfrm>
            <a:off x="66250" y="215646"/>
            <a:ext cx="9077749" cy="58774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tabLst>
                <a:tab pos="3378200" algn="l"/>
              </a:tabLst>
            </a:pPr>
            <a:r>
              <a:rPr lang="en-US" sz="2400" b="1" dirty="0">
                <a:solidFill>
                  <a:srgbClr val="052E65"/>
                </a:solidFill>
                <a:ea typeface="+mn-ea"/>
                <a:cs typeface="+mn-cs"/>
              </a:rPr>
              <a:t>Leadership</a:t>
            </a:r>
          </a:p>
        </p:txBody>
      </p:sp>
      <p:sp>
        <p:nvSpPr>
          <p:cNvPr id="2" name="Slide Number Placeholder 1"/>
          <p:cNvSpPr>
            <a:spLocks noGrp="1"/>
          </p:cNvSpPr>
          <p:nvPr>
            <p:ph type="sldNum" sz="quarter" idx="12"/>
          </p:nvPr>
        </p:nvSpPr>
        <p:spPr/>
        <p:txBody>
          <a:bodyPr/>
          <a:lstStyle/>
          <a:p>
            <a:fld id="{23044F3F-0428-1543-83ED-77EE94B30A72}" type="slidenum">
              <a:rPr lang="en-US" smtClean="0"/>
              <a:t>19</a:t>
            </a:fld>
            <a:endParaRPr lang="en-US" dirty="0"/>
          </a:p>
        </p:txBody>
      </p:sp>
      <p:cxnSp>
        <p:nvCxnSpPr>
          <p:cNvPr id="4" name="Straight Connector 3">
            <a:extLst>
              <a:ext uri="{FF2B5EF4-FFF2-40B4-BE49-F238E27FC236}">
                <a16:creationId xmlns:a16="http://schemas.microsoft.com/office/drawing/2014/main" id="{F92D9A33-E5DC-4D9A-8615-C3A4D49FE47E}"/>
              </a:ext>
            </a:extLst>
          </p:cNvPr>
          <p:cNvCxnSpPr/>
          <p:nvPr/>
        </p:nvCxnSpPr>
        <p:spPr>
          <a:xfrm>
            <a:off x="111407" y="3296356"/>
            <a:ext cx="8806816"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2E3540-4815-4344-B99E-B8D10325D02B}"/>
              </a:ext>
            </a:extLst>
          </p:cNvPr>
          <p:cNvPicPr>
            <a:picLocks noChangeAspect="1"/>
          </p:cNvPicPr>
          <p:nvPr/>
        </p:nvPicPr>
        <p:blipFill>
          <a:blip r:embed="rId2"/>
          <a:stretch>
            <a:fillRect/>
          </a:stretch>
        </p:blipFill>
        <p:spPr>
          <a:xfrm>
            <a:off x="58198" y="841505"/>
            <a:ext cx="1632345" cy="2468424"/>
          </a:xfrm>
          <a:prstGeom prst="rect">
            <a:avLst/>
          </a:prstGeom>
        </p:spPr>
      </p:pic>
      <p:pic>
        <p:nvPicPr>
          <p:cNvPr id="7" name="Picture 6">
            <a:extLst>
              <a:ext uri="{FF2B5EF4-FFF2-40B4-BE49-F238E27FC236}">
                <a16:creationId xmlns:a16="http://schemas.microsoft.com/office/drawing/2014/main" id="{310F5F8B-DA31-1E40-AB46-0D2385A6426A}"/>
              </a:ext>
            </a:extLst>
          </p:cNvPr>
          <p:cNvPicPr>
            <a:picLocks noChangeAspect="1"/>
          </p:cNvPicPr>
          <p:nvPr/>
        </p:nvPicPr>
        <p:blipFill>
          <a:blip r:embed="rId3"/>
          <a:stretch>
            <a:fillRect/>
          </a:stretch>
        </p:blipFill>
        <p:spPr>
          <a:xfrm>
            <a:off x="58198" y="3309930"/>
            <a:ext cx="1632345" cy="2465174"/>
          </a:xfrm>
          <a:prstGeom prst="rect">
            <a:avLst/>
          </a:prstGeom>
        </p:spPr>
      </p:pic>
    </p:spTree>
    <p:extLst>
      <p:ext uri="{BB962C8B-B14F-4D97-AF65-F5344CB8AC3E}">
        <p14:creationId xmlns:p14="http://schemas.microsoft.com/office/powerpoint/2010/main" val="30231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78079"/>
            <a:ext cx="9144000" cy="5065521"/>
          </a:xfrm>
          <a:solidFill>
            <a:schemeClr val="bg1"/>
          </a:solidFill>
        </p:spPr>
        <p:txBody>
          <a:bodyPr>
            <a:noAutofit/>
          </a:bodyPr>
          <a:lstStyle/>
          <a:p>
            <a:pPr marL="0" indent="0">
              <a:buNone/>
            </a:pPr>
            <a:r>
              <a:rPr lang="en-US" sz="1300" dirty="0">
                <a:solidFill>
                  <a:srgbClr val="002060"/>
                </a:solidFill>
              </a:rPr>
              <a:t>This presentation includes forward-looking statements, which are subject to risks and uncertainties. There is no assurance that the Company will be successful in growing its businesses; in reaching profitability; growing through acquisition; or in maximizing the value of OmniMetrix or any other of its assets.  The Company has a history of operating losses and there is no assurance that it can attain and maintain profitability. This presentation includes projections regarding expected performance by OmniMetrix and the Company generally which are based on management’s good faith estimates as to future performance and should not be taken as a guarantee of such performance. A complete discussion of the risks and uncertainties which may affect Acorn Energy and the businesses of its OmniMetrix subsidiary is included in “Item 1A. Risk Factors” in the Company’s most recent Annual Report on Form 10-K as filed by the Company with the Securities and Exchange Commission. </a:t>
            </a:r>
          </a:p>
          <a:p>
            <a:pPr marL="0" indent="0">
              <a:buNone/>
            </a:pPr>
            <a:endParaRPr lang="en-US" sz="1400" dirty="0">
              <a:solidFill>
                <a:schemeClr val="tx1"/>
              </a:solidFill>
            </a:endParaRPr>
          </a:p>
          <a:p>
            <a:pPr marL="0" indent="0">
              <a:buNone/>
            </a:pPr>
            <a:endParaRPr lang="en-US" sz="1300" dirty="0">
              <a:solidFill>
                <a:srgbClr val="002060"/>
              </a:solidFill>
            </a:endParaRPr>
          </a:p>
          <a:p>
            <a:pPr marL="0" indent="0">
              <a:buNone/>
            </a:pPr>
            <a:r>
              <a:rPr lang="en-US" sz="1300" dirty="0">
                <a:solidFill>
                  <a:srgbClr val="002060"/>
                </a:solidFill>
              </a:rPr>
              <a:t>This presentation includes both GAAP and Non-GAAAP financial and performance measures</a:t>
            </a:r>
            <a:r>
              <a:rPr lang="en-US" sz="1300" dirty="0">
                <a:solidFill>
                  <a:srgbClr val="FF0000"/>
                </a:solidFill>
              </a:rPr>
              <a:t>. </a:t>
            </a:r>
            <a:r>
              <a:rPr lang="en-US" sz="1300" dirty="0">
                <a:solidFill>
                  <a:srgbClr val="002060"/>
                </a:solidFill>
              </a:rPr>
              <a:t>The Company uses Enterprise Value as a measure of the value of the Company’s business; it is calculated as the total market capitalization of the Company (common stock trading price multiplied by the shares outstanding less Cash). The Company uses EBITDA as a measure of performance; it is calculated as Net Loss plus Interest, Taxes, Depreciation and Amortization.</a:t>
            </a:r>
            <a:br>
              <a:rPr lang="en-US" sz="1300" dirty="0">
                <a:solidFill>
                  <a:srgbClr val="002060"/>
                </a:solidFill>
              </a:rPr>
            </a:br>
            <a:r>
              <a:rPr lang="en-US" sz="1300" dirty="0">
                <a:solidFill>
                  <a:srgbClr val="002060"/>
                </a:solidFill>
              </a:rPr>
              <a:t> </a:t>
            </a:r>
          </a:p>
          <a:p>
            <a:pPr marL="0" indent="0">
              <a:buNone/>
            </a:pPr>
            <a:r>
              <a:rPr lang="en-US" sz="1300" dirty="0">
                <a:solidFill>
                  <a:srgbClr val="002060"/>
                </a:solidFill>
              </a:rPr>
              <a:t>The non-GAAP financial measure used herein should be evaluated in conjunction with, and are not a substitute for, the GAAP financial information included in the financial statements filed by the Company with the Securities and Exchange Commission. </a:t>
            </a:r>
          </a:p>
        </p:txBody>
      </p:sp>
      <p:sp>
        <p:nvSpPr>
          <p:cNvPr id="3" name="Slide Number Placeholder 2"/>
          <p:cNvSpPr>
            <a:spLocks noGrp="1"/>
          </p:cNvSpPr>
          <p:nvPr>
            <p:ph type="sldNum" sz="quarter" idx="12"/>
          </p:nvPr>
        </p:nvSpPr>
        <p:spPr/>
        <p:txBody>
          <a:bodyPr/>
          <a:lstStyle/>
          <a:p>
            <a:fld id="{23044F3F-0428-1543-83ED-77EE94B30A72}" type="slidenum">
              <a:rPr lang="en-US" smtClean="0"/>
              <a:t>2</a:t>
            </a:fld>
            <a:endParaRPr lang="en-US" dirty="0"/>
          </a:p>
        </p:txBody>
      </p:sp>
      <p:sp>
        <p:nvSpPr>
          <p:cNvPr id="7" name="Title 1">
            <a:extLst>
              <a:ext uri="{FF2B5EF4-FFF2-40B4-BE49-F238E27FC236}">
                <a16:creationId xmlns:a16="http://schemas.microsoft.com/office/drawing/2014/main" id="{BA6A7281-8C26-4E41-9F31-A20FD821B235}"/>
              </a:ext>
            </a:extLst>
          </p:cNvPr>
          <p:cNvSpPr txBox="1">
            <a:spLocks/>
          </p:cNvSpPr>
          <p:nvPr/>
        </p:nvSpPr>
        <p:spPr>
          <a:xfrm>
            <a:off x="0" y="271670"/>
            <a:ext cx="9143999" cy="47364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400" b="1" dirty="0">
                <a:solidFill>
                  <a:srgbClr val="052E65"/>
                </a:solidFill>
              </a:rPr>
              <a:t>Safe Harbor Statement</a:t>
            </a:r>
          </a:p>
        </p:txBody>
      </p:sp>
      <p:sp>
        <p:nvSpPr>
          <p:cNvPr id="6" name="Title 1"/>
          <p:cNvSpPr>
            <a:spLocks noGrp="1"/>
          </p:cNvSpPr>
          <p:nvPr>
            <p:ph type="title"/>
          </p:nvPr>
        </p:nvSpPr>
        <p:spPr>
          <a:xfrm>
            <a:off x="0" y="2975662"/>
            <a:ext cx="9143999" cy="473643"/>
          </a:xfrm>
        </p:spPr>
        <p:txBody>
          <a:bodyPr>
            <a:noAutofit/>
          </a:bodyPr>
          <a:lstStyle/>
          <a:p>
            <a:r>
              <a:rPr lang="en-US" sz="2400" b="1" dirty="0">
                <a:solidFill>
                  <a:srgbClr val="052E65"/>
                </a:solidFill>
              </a:rPr>
              <a:t>Non-GAAP Financial Measures</a:t>
            </a:r>
          </a:p>
        </p:txBody>
      </p:sp>
    </p:spTree>
    <p:extLst>
      <p:ext uri="{BB962C8B-B14F-4D97-AF65-F5344CB8AC3E}">
        <p14:creationId xmlns:p14="http://schemas.microsoft.com/office/powerpoint/2010/main" val="420698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38" y="1024427"/>
            <a:ext cx="8789651" cy="4809146"/>
          </a:xfrm>
        </p:spPr>
        <p:txBody>
          <a:bodyPr>
            <a:noAutofit/>
          </a:bodyPr>
          <a:lstStyle/>
          <a:p>
            <a:pPr marL="174625" indent="-174625">
              <a:lnSpc>
                <a:spcPct val="120000"/>
              </a:lnSpc>
              <a:spcBef>
                <a:spcPts val="0"/>
              </a:spcBef>
              <a:buClr>
                <a:schemeClr val="tx1"/>
              </a:buClr>
              <a:buFont typeface="Arial"/>
              <a:buChar char="•"/>
            </a:pPr>
            <a:r>
              <a:rPr lang="en-US" sz="1350" dirty="0">
                <a:solidFill>
                  <a:srgbClr val="002060"/>
                </a:solidFill>
              </a:rPr>
              <a:t>ACFN trades for 4.5x its 2026 Revenue Target vs. average IIoT comps (with lower gross margins) trading at an average of 5x, despite:</a:t>
            </a:r>
            <a:endParaRPr lang="en-US" sz="600" dirty="0">
              <a:solidFill>
                <a:srgbClr val="002060"/>
              </a:solidFill>
            </a:endParaRPr>
          </a:p>
          <a:p>
            <a:pPr marL="0" indent="0">
              <a:lnSpc>
                <a:spcPct val="120000"/>
              </a:lnSpc>
              <a:spcBef>
                <a:spcPts val="0"/>
              </a:spcBef>
              <a:buClr>
                <a:schemeClr val="tx1"/>
              </a:buClr>
              <a:buNone/>
            </a:pPr>
            <a:endParaRPr lang="en-US" sz="600" dirty="0">
              <a:solidFill>
                <a:srgbClr val="002060"/>
              </a:solidFill>
            </a:endParaRPr>
          </a:p>
          <a:p>
            <a:pPr marL="685800" lvl="1">
              <a:lnSpc>
                <a:spcPct val="120000"/>
              </a:lnSpc>
              <a:spcBef>
                <a:spcPts val="0"/>
              </a:spcBef>
              <a:buClr>
                <a:schemeClr val="tx1"/>
              </a:buClr>
            </a:pPr>
            <a:r>
              <a:rPr lang="en-US" sz="1350" dirty="0">
                <a:solidFill>
                  <a:srgbClr val="002060"/>
                </a:solidFill>
              </a:rPr>
              <a:t>Growing, recurring, high margin revenue model and large market opportunity</a:t>
            </a:r>
          </a:p>
          <a:p>
            <a:pPr marL="685800" lvl="2" indent="-285750">
              <a:lnSpc>
                <a:spcPct val="120000"/>
              </a:lnSpc>
              <a:spcBef>
                <a:spcPts val="0"/>
              </a:spcBef>
              <a:buClr>
                <a:schemeClr val="tx1"/>
              </a:buClr>
              <a:buFont typeface="Courier New" panose="02070309020205020404" pitchFamily="49" charset="0"/>
              <a:buChar char="o"/>
            </a:pPr>
            <a:r>
              <a:rPr lang="en-US" sz="1350" b="1" dirty="0">
                <a:solidFill>
                  <a:srgbClr val="002060"/>
                </a:solidFill>
              </a:rPr>
              <a:t>$5.4M cellphone provider contract confirms ACFN leadership &amp; expands monitoring base</a:t>
            </a:r>
          </a:p>
          <a:p>
            <a:pPr marL="685800" lvl="2" indent="-285750">
              <a:lnSpc>
                <a:spcPct val="120000"/>
              </a:lnSpc>
              <a:spcBef>
                <a:spcPts val="0"/>
              </a:spcBef>
              <a:buClr>
                <a:schemeClr val="tx1"/>
              </a:buClr>
              <a:buFont typeface="Courier New" panose="02070309020205020404" pitchFamily="49" charset="0"/>
              <a:buChar char="o"/>
            </a:pPr>
            <a:r>
              <a:rPr lang="en-US" sz="1350" b="1" dirty="0">
                <a:solidFill>
                  <a:srgbClr val="002060"/>
                </a:solidFill>
              </a:rPr>
              <a:t>~50% of incremental revenue is expected to fall to Operating Income </a:t>
            </a:r>
          </a:p>
          <a:p>
            <a:pPr marL="685800" lvl="2" indent="-285750">
              <a:lnSpc>
                <a:spcPct val="120000"/>
              </a:lnSpc>
              <a:spcBef>
                <a:spcPts val="0"/>
              </a:spcBef>
              <a:buClr>
                <a:schemeClr val="tx1"/>
              </a:buClr>
              <a:buFont typeface="Courier New" panose="02070309020205020404" pitchFamily="49" charset="0"/>
              <a:buChar char="o"/>
            </a:pPr>
            <a:r>
              <a:rPr lang="en-US" sz="1350" b="1" dirty="0">
                <a:solidFill>
                  <a:srgbClr val="002060"/>
                </a:solidFill>
              </a:rPr>
              <a:t>ACFN generated $1.8M of cash from operating activities LTM through June 2025.</a:t>
            </a:r>
          </a:p>
          <a:p>
            <a:pPr marL="685800" lvl="2" indent="-285750">
              <a:lnSpc>
                <a:spcPct val="120000"/>
              </a:lnSpc>
              <a:spcBef>
                <a:spcPts val="0"/>
              </a:spcBef>
              <a:buClr>
                <a:schemeClr val="tx1"/>
              </a:buClr>
              <a:buFont typeface="Courier New" panose="02070309020205020404" pitchFamily="49" charset="0"/>
              <a:buChar char="o"/>
            </a:pPr>
            <a:r>
              <a:rPr lang="en-US" sz="1350" dirty="0">
                <a:solidFill>
                  <a:srgbClr val="002060"/>
                </a:solidFill>
              </a:rPr>
              <a:t>Rapidly rising electricity demand combined with increasing frequency of power outages is driving growing adoption of back-up generators and remote monitoring  </a:t>
            </a:r>
            <a:endParaRPr lang="en-US" sz="500" dirty="0">
              <a:solidFill>
                <a:srgbClr val="002060"/>
              </a:solidFill>
            </a:endParaRPr>
          </a:p>
          <a:p>
            <a:pPr marL="685800" lvl="2" indent="-285750">
              <a:lnSpc>
                <a:spcPct val="120000"/>
              </a:lnSpc>
              <a:spcBef>
                <a:spcPts val="0"/>
              </a:spcBef>
              <a:buClr>
                <a:schemeClr val="tx1"/>
              </a:buClr>
              <a:buFont typeface="Courier New" panose="02070309020205020404" pitchFamily="49" charset="0"/>
              <a:buChar char="o"/>
            </a:pPr>
            <a:endParaRPr lang="en-US" sz="500" dirty="0">
              <a:solidFill>
                <a:srgbClr val="002060"/>
              </a:solidFill>
            </a:endParaRPr>
          </a:p>
          <a:p>
            <a:pPr marL="685800" lvl="2" indent="-285750">
              <a:lnSpc>
                <a:spcPct val="120000"/>
              </a:lnSpc>
              <a:spcBef>
                <a:spcPts val="0"/>
              </a:spcBef>
              <a:buClr>
                <a:schemeClr val="tx1"/>
              </a:buClr>
              <a:buFont typeface="Courier New" panose="02070309020205020404" pitchFamily="49" charset="0"/>
              <a:buChar char="o"/>
            </a:pPr>
            <a:endParaRPr lang="en-US" sz="500" dirty="0">
              <a:solidFill>
                <a:srgbClr val="002060"/>
              </a:solidFill>
            </a:endParaRPr>
          </a:p>
          <a:p>
            <a:pPr marL="174625" indent="-174625">
              <a:lnSpc>
                <a:spcPct val="120000"/>
              </a:lnSpc>
              <a:spcBef>
                <a:spcPts val="0"/>
              </a:spcBef>
              <a:buClr>
                <a:schemeClr val="tx1"/>
              </a:buClr>
              <a:buFont typeface="Arial"/>
              <a:buChar char="•"/>
            </a:pPr>
            <a:r>
              <a:rPr lang="en-US" sz="1350" dirty="0">
                <a:solidFill>
                  <a:srgbClr val="002060"/>
                </a:solidFill>
              </a:rPr>
              <a:t>Technology, product &amp; service leadership and differentiation</a:t>
            </a:r>
          </a:p>
          <a:p>
            <a:pPr marL="685800" lvl="2" indent="-285750">
              <a:lnSpc>
                <a:spcPct val="120000"/>
              </a:lnSpc>
              <a:spcBef>
                <a:spcPts val="0"/>
              </a:spcBef>
              <a:spcAft>
                <a:spcPts val="600"/>
              </a:spcAft>
              <a:buClr>
                <a:schemeClr val="tx1"/>
              </a:buClr>
              <a:buFont typeface="Courier New" panose="02070309020205020404" pitchFamily="49" charset="0"/>
              <a:buChar char="o"/>
            </a:pPr>
            <a:r>
              <a:rPr lang="en-US" sz="1350" dirty="0">
                <a:solidFill>
                  <a:srgbClr val="002060"/>
                </a:solidFill>
              </a:rPr>
              <a:t>Solid track record of innovation and new product launches</a:t>
            </a:r>
            <a:endParaRPr lang="en-US" sz="100" dirty="0">
              <a:solidFill>
                <a:srgbClr val="002060"/>
              </a:solidFill>
            </a:endParaRPr>
          </a:p>
          <a:p>
            <a:pPr marL="685800" lvl="2" indent="-285750">
              <a:lnSpc>
                <a:spcPct val="120000"/>
              </a:lnSpc>
              <a:spcBef>
                <a:spcPts val="0"/>
              </a:spcBef>
              <a:spcAft>
                <a:spcPts val="600"/>
              </a:spcAft>
              <a:buClr>
                <a:schemeClr val="tx1"/>
              </a:buClr>
              <a:buFont typeface="Courier New" panose="02070309020205020404" pitchFamily="49" charset="0"/>
              <a:buChar char="o"/>
            </a:pPr>
            <a:endParaRPr lang="en-US" sz="200" dirty="0">
              <a:solidFill>
                <a:srgbClr val="002060"/>
              </a:solidFill>
            </a:endParaRPr>
          </a:p>
          <a:p>
            <a:pPr marL="174625" indent="-174625">
              <a:lnSpc>
                <a:spcPct val="120000"/>
              </a:lnSpc>
              <a:spcBef>
                <a:spcPts val="0"/>
              </a:spcBef>
              <a:spcAft>
                <a:spcPts val="600"/>
              </a:spcAft>
              <a:buClr>
                <a:schemeClr val="tx1"/>
              </a:buClr>
              <a:buFont typeface="Arial"/>
              <a:buChar char="•"/>
            </a:pPr>
            <a:r>
              <a:rPr lang="en-US" sz="1350" dirty="0">
                <a:solidFill>
                  <a:srgbClr val="002060"/>
                </a:solidFill>
              </a:rPr>
              <a:t>Large customer base including &gt;25 Fortune 500 companies</a:t>
            </a:r>
          </a:p>
          <a:p>
            <a:pPr marL="174625" indent="-174625">
              <a:lnSpc>
                <a:spcPct val="120000"/>
              </a:lnSpc>
              <a:spcBef>
                <a:spcPts val="0"/>
              </a:spcBef>
              <a:spcAft>
                <a:spcPts val="600"/>
              </a:spcAft>
              <a:buClr>
                <a:schemeClr val="tx1"/>
              </a:buClr>
              <a:buFont typeface="Arial"/>
              <a:buChar char="•"/>
            </a:pPr>
            <a:r>
              <a:rPr lang="en-US" sz="1350" dirty="0">
                <a:solidFill>
                  <a:srgbClr val="002060"/>
                </a:solidFill>
              </a:rPr>
              <a:t>Zero debt and $3.4M in cash (Aug 2025) supports organic &amp; M&amp;A growth initiatives</a:t>
            </a:r>
          </a:p>
          <a:p>
            <a:pPr marL="174625" indent="-174625">
              <a:lnSpc>
                <a:spcPct val="120000"/>
              </a:lnSpc>
              <a:spcBef>
                <a:spcPts val="0"/>
              </a:spcBef>
              <a:spcAft>
                <a:spcPts val="600"/>
              </a:spcAft>
              <a:buClr>
                <a:schemeClr val="tx1"/>
              </a:buClr>
              <a:buFont typeface="Arial"/>
              <a:buChar char="•"/>
            </a:pPr>
            <a:r>
              <a:rPr lang="en-US" sz="1350" dirty="0">
                <a:solidFill>
                  <a:srgbClr val="002060"/>
                </a:solidFill>
              </a:rPr>
              <a:t>Remaining NOL offers potential for $14m in future tax savings @ 21% tax rate</a:t>
            </a:r>
          </a:p>
          <a:p>
            <a:pPr marL="174625" indent="-174625">
              <a:lnSpc>
                <a:spcPct val="120000"/>
              </a:lnSpc>
              <a:spcBef>
                <a:spcPts val="0"/>
              </a:spcBef>
              <a:spcAft>
                <a:spcPts val="600"/>
              </a:spcAft>
              <a:buClr>
                <a:schemeClr val="tx1"/>
              </a:buClr>
              <a:buFont typeface="Arial"/>
              <a:buChar char="•"/>
            </a:pPr>
            <a:r>
              <a:rPr lang="en-US" sz="1350" dirty="0">
                <a:solidFill>
                  <a:srgbClr val="002060"/>
                </a:solidFill>
              </a:rPr>
              <a:t>Disciplined management (35% ownership) with strong track record of value creation and prudent asset allocation</a:t>
            </a:r>
            <a:r>
              <a:rPr lang="en-US" sz="1350" b="1" dirty="0">
                <a:solidFill>
                  <a:srgbClr val="002060"/>
                </a:solidFill>
              </a:rPr>
              <a:t>                                                                              </a:t>
            </a:r>
          </a:p>
          <a:p>
            <a:pPr marL="174625" indent="-174625">
              <a:buNone/>
            </a:pPr>
            <a:endParaRPr lang="en-US" sz="1400" b="1" i="1" dirty="0">
              <a:solidFill>
                <a:schemeClr val="accent2">
                  <a:lumMod val="50000"/>
                </a:schemeClr>
              </a:solidFill>
            </a:endParaRPr>
          </a:p>
        </p:txBody>
      </p:sp>
      <p:sp>
        <p:nvSpPr>
          <p:cNvPr id="2" name="Slide Number Placeholder 1"/>
          <p:cNvSpPr>
            <a:spLocks noGrp="1"/>
          </p:cNvSpPr>
          <p:nvPr>
            <p:ph type="sldNum" sz="quarter" idx="12"/>
          </p:nvPr>
        </p:nvSpPr>
        <p:spPr/>
        <p:txBody>
          <a:bodyPr/>
          <a:lstStyle/>
          <a:p>
            <a:fld id="{23044F3F-0428-1543-83ED-77EE94B30A72}" type="slidenum">
              <a:rPr lang="en-US" smtClean="0"/>
              <a:t>20</a:t>
            </a:fld>
            <a:endParaRPr lang="en-US" dirty="0"/>
          </a:p>
        </p:txBody>
      </p:sp>
      <p:sp>
        <p:nvSpPr>
          <p:cNvPr id="7" name="Title 1">
            <a:extLst>
              <a:ext uri="{FF2B5EF4-FFF2-40B4-BE49-F238E27FC236}">
                <a16:creationId xmlns:a16="http://schemas.microsoft.com/office/drawing/2014/main" id="{FC57D788-698D-4F83-A59F-B42AF2C775B1}"/>
              </a:ext>
            </a:extLst>
          </p:cNvPr>
          <p:cNvSpPr txBox="1">
            <a:spLocks/>
          </p:cNvSpPr>
          <p:nvPr/>
        </p:nvSpPr>
        <p:spPr>
          <a:xfrm>
            <a:off x="0" y="136525"/>
            <a:ext cx="9144000" cy="54073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tabLst>
                <a:tab pos="3378200" algn="l"/>
              </a:tabLst>
            </a:pPr>
            <a:r>
              <a:rPr lang="en-US" sz="2400" b="1" dirty="0">
                <a:solidFill>
                  <a:srgbClr val="002060"/>
                </a:solidFill>
                <a:ea typeface="+mn-ea"/>
                <a:cs typeface="+mn-cs"/>
              </a:rPr>
              <a:t>Investment Summary</a:t>
            </a:r>
          </a:p>
        </p:txBody>
      </p:sp>
    </p:spTree>
    <p:extLst>
      <p:ext uri="{BB962C8B-B14F-4D97-AF65-F5344CB8AC3E}">
        <p14:creationId xmlns:p14="http://schemas.microsoft.com/office/powerpoint/2010/main" val="375968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376"/>
            <a:ext cx="9105253" cy="773958"/>
          </a:xfrm>
        </p:spPr>
        <p:txBody>
          <a:bodyPr anchor="t" anchorCtr="0">
            <a:noAutofit/>
          </a:bodyPr>
          <a:lstStyle/>
          <a:p>
            <a:pPr>
              <a:lnSpc>
                <a:spcPct val="150000"/>
              </a:lnSpc>
              <a:tabLst>
                <a:tab pos="2578100" algn="l"/>
                <a:tab pos="3378200" algn="l"/>
              </a:tabLst>
            </a:pPr>
            <a:r>
              <a:rPr lang="en-US" sz="2400" b="1" dirty="0">
                <a:solidFill>
                  <a:srgbClr val="002060"/>
                </a:solidFill>
              </a:rPr>
              <a:t>Wireless Remote Monitoring &amp; Control</a:t>
            </a:r>
            <a:r>
              <a:rPr lang="en-US" sz="2400" b="1" strike="sngStrike" dirty="0">
                <a:solidFill>
                  <a:srgbClr val="FF0000"/>
                </a:solidFill>
              </a:rPr>
              <a:t> </a:t>
            </a:r>
          </a:p>
        </p:txBody>
      </p:sp>
      <p:sp>
        <p:nvSpPr>
          <p:cNvPr id="3" name="Content Placeholder 2"/>
          <p:cNvSpPr>
            <a:spLocks noGrp="1"/>
          </p:cNvSpPr>
          <p:nvPr>
            <p:ph idx="1"/>
          </p:nvPr>
        </p:nvSpPr>
        <p:spPr>
          <a:xfrm>
            <a:off x="145104" y="1795165"/>
            <a:ext cx="8853792" cy="3697353"/>
          </a:xfrm>
        </p:spPr>
        <p:txBody>
          <a:bodyPr>
            <a:noAutofit/>
          </a:bodyPr>
          <a:lstStyle/>
          <a:p>
            <a:pPr marL="236538" indent="-236538">
              <a:spcAft>
                <a:spcPts val="600"/>
              </a:spcAft>
              <a:buFont typeface="Arial"/>
              <a:buChar char="•"/>
            </a:pPr>
            <a:r>
              <a:rPr lang="en-US" sz="1900" dirty="0">
                <a:solidFill>
                  <a:srgbClr val="002060"/>
                </a:solidFill>
              </a:rPr>
              <a:t>Acorn owns 99% of OmniMetrix which pioneered remote monitoring &amp; control products/services for generators &amp; gas pipelines</a:t>
            </a:r>
          </a:p>
          <a:p>
            <a:pPr marL="236538" indent="-236538">
              <a:spcAft>
                <a:spcPts val="600"/>
              </a:spcAft>
              <a:buFont typeface="Arial"/>
              <a:buChar char="•"/>
            </a:pPr>
            <a:r>
              <a:rPr lang="en-US" sz="1900" dirty="0">
                <a:solidFill>
                  <a:srgbClr val="002060"/>
                </a:solidFill>
              </a:rPr>
              <a:t>High-margin monitoring + hardware sales = 70%+ gross margin</a:t>
            </a:r>
          </a:p>
          <a:p>
            <a:pPr marL="236538" indent="-236538">
              <a:spcAft>
                <a:spcPts val="600"/>
              </a:spcAft>
              <a:buFont typeface="Arial"/>
              <a:buChar char="•"/>
            </a:pPr>
            <a:r>
              <a:rPr lang="en-US" sz="1900" dirty="0">
                <a:solidFill>
                  <a:srgbClr val="002060"/>
                </a:solidFill>
              </a:rPr>
              <a:t>Target 20% revenue growth in</a:t>
            </a:r>
            <a:r>
              <a:rPr lang="en-US" sz="1900" dirty="0">
                <a:solidFill>
                  <a:srgbClr val="FF0000"/>
                </a:solidFill>
              </a:rPr>
              <a:t> </a:t>
            </a:r>
            <a:r>
              <a:rPr lang="en-US" sz="1900" dirty="0">
                <a:solidFill>
                  <a:srgbClr val="002060"/>
                </a:solidFill>
              </a:rPr>
              <a:t>large underpenetrated markets</a:t>
            </a:r>
          </a:p>
          <a:p>
            <a:pPr marL="236538" indent="-236538">
              <a:spcAft>
                <a:spcPts val="600"/>
              </a:spcAft>
              <a:buFont typeface="Arial"/>
              <a:buChar char="•"/>
            </a:pPr>
            <a:r>
              <a:rPr lang="en-US" sz="1900" dirty="0">
                <a:solidFill>
                  <a:srgbClr val="002060"/>
                </a:solidFill>
              </a:rPr>
              <a:t>Operating leverage brings ~50% of incremental revenue to income/EBIT</a:t>
            </a:r>
          </a:p>
          <a:p>
            <a:pPr marL="236538" indent="-236538">
              <a:spcAft>
                <a:spcPts val="600"/>
              </a:spcAft>
              <a:buFont typeface="Arial"/>
              <a:buChar char="•"/>
            </a:pPr>
            <a:r>
              <a:rPr lang="en-US" sz="1900" dirty="0">
                <a:solidFill>
                  <a:srgbClr val="002060"/>
                </a:solidFill>
              </a:rPr>
              <a:t>Industry-leading “agnostic” technology/service delivers strong ROI</a:t>
            </a:r>
          </a:p>
          <a:p>
            <a:pPr marL="236538" indent="-236538">
              <a:spcAft>
                <a:spcPts val="600"/>
              </a:spcAft>
              <a:buFont typeface="Arial"/>
              <a:buChar char="•"/>
            </a:pPr>
            <a:r>
              <a:rPr lang="en-US" sz="1900" dirty="0">
                <a:solidFill>
                  <a:srgbClr val="002060"/>
                </a:solidFill>
              </a:rPr>
              <a:t>Value proposition grows as personnel/travel costs &amp; regulations rise</a:t>
            </a:r>
          </a:p>
          <a:p>
            <a:pPr marL="236538" indent="-236538">
              <a:spcAft>
                <a:spcPts val="600"/>
              </a:spcAft>
              <a:buFont typeface="Arial"/>
              <a:buChar char="•"/>
            </a:pPr>
            <a:r>
              <a:rPr lang="en-US" sz="1900" dirty="0">
                <a:solidFill>
                  <a:srgbClr val="002060"/>
                </a:solidFill>
              </a:rPr>
              <a:t>Longer term, enabling ‘Demand Response’ electric Grid Relief from generators could double profitability on new monitoring contracts</a:t>
            </a:r>
            <a:endParaRPr lang="en-US" sz="2000" dirty="0">
              <a:solidFill>
                <a:srgbClr val="002060"/>
              </a:solidFill>
            </a:endParaRPr>
          </a:p>
        </p:txBody>
      </p:sp>
      <p:pic>
        <p:nvPicPr>
          <p:cNvPr id="7" name="Picture 6" descr="omnimetrix-color-logo-270x7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0171" y="782198"/>
            <a:ext cx="2316019" cy="600449"/>
          </a:xfrm>
          <a:prstGeom prst="rect">
            <a:avLst/>
          </a:prstGeom>
        </p:spPr>
      </p:pic>
      <p:sp>
        <p:nvSpPr>
          <p:cNvPr id="4" name="Slide Number Placeholder 3"/>
          <p:cNvSpPr>
            <a:spLocks noGrp="1"/>
          </p:cNvSpPr>
          <p:nvPr>
            <p:ph type="sldNum" sz="quarter" idx="12"/>
          </p:nvPr>
        </p:nvSpPr>
        <p:spPr/>
        <p:txBody>
          <a:bodyPr/>
          <a:lstStyle/>
          <a:p>
            <a:fld id="{23044F3F-0428-1543-83ED-77EE94B30A72}" type="slidenum">
              <a:rPr lang="en-US" smtClean="0"/>
              <a:t>3</a:t>
            </a:fld>
            <a:endParaRPr lang="en-US" dirty="0"/>
          </a:p>
        </p:txBody>
      </p:sp>
    </p:spTree>
    <p:extLst>
      <p:ext uri="{BB962C8B-B14F-4D97-AF65-F5344CB8AC3E}">
        <p14:creationId xmlns:p14="http://schemas.microsoft.com/office/powerpoint/2010/main" val="163518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9144000" cy="631412"/>
          </a:xfrm>
        </p:spPr>
        <p:txBody>
          <a:bodyPr anchor="t" anchorCtr="0">
            <a:noAutofit/>
          </a:bodyPr>
          <a:lstStyle/>
          <a:p>
            <a:pPr>
              <a:lnSpc>
                <a:spcPct val="150000"/>
              </a:lnSpc>
            </a:pPr>
            <a:r>
              <a:rPr lang="en-US" sz="2400" b="1" dirty="0">
                <a:solidFill>
                  <a:srgbClr val="002060"/>
                </a:solidFill>
              </a:rPr>
              <a:t>At a Glance</a:t>
            </a:r>
            <a:br>
              <a:rPr lang="en-US" sz="2400" b="1" dirty="0">
                <a:solidFill>
                  <a:srgbClr val="002060"/>
                </a:solidFill>
              </a:rPr>
            </a:br>
            <a:endParaRPr lang="en-US" sz="2400" b="1" dirty="0">
              <a:solidFill>
                <a:srgbClr val="002060"/>
              </a:solidFill>
            </a:endParaRPr>
          </a:p>
        </p:txBody>
      </p:sp>
      <p:sp>
        <p:nvSpPr>
          <p:cNvPr id="4" name="Rectangle 3"/>
          <p:cNvSpPr/>
          <p:nvPr/>
        </p:nvSpPr>
        <p:spPr>
          <a:xfrm>
            <a:off x="132019" y="767937"/>
            <a:ext cx="8757981" cy="4217169"/>
          </a:xfrm>
          <a:prstGeom prst="rect">
            <a:avLst/>
          </a:prstGeom>
        </p:spPr>
        <p:txBody>
          <a:bodyPr wrap="square" lIns="117462" tIns="58732" rIns="117462" bIns="58732">
            <a:spAutoFit/>
          </a:bodyPr>
          <a:lstStyle/>
          <a:p>
            <a:pPr>
              <a:spcAft>
                <a:spcPts val="600"/>
              </a:spcAft>
              <a:tabLst>
                <a:tab pos="1247775" algn="l"/>
                <a:tab pos="4110038" algn="l"/>
              </a:tabLst>
            </a:pPr>
            <a:r>
              <a:rPr lang="en-US" sz="1600" b="1" dirty="0">
                <a:solidFill>
                  <a:srgbClr val="052E65"/>
                </a:solidFill>
              </a:rPr>
              <a:t>Nasdaq 					ACFN</a:t>
            </a:r>
          </a:p>
          <a:p>
            <a:pPr>
              <a:spcAft>
                <a:spcPts val="600"/>
              </a:spcAft>
              <a:tabLst>
                <a:tab pos="1247775" algn="l"/>
                <a:tab pos="4110038" algn="l"/>
              </a:tabLst>
            </a:pPr>
            <a:r>
              <a:rPr lang="en-US" sz="1600" dirty="0">
                <a:solidFill>
                  <a:srgbClr val="002060"/>
                </a:solidFill>
              </a:rPr>
              <a:t>Recent Price				$30.00</a:t>
            </a:r>
          </a:p>
          <a:p>
            <a:pPr>
              <a:spcAft>
                <a:spcPts val="600"/>
              </a:spcAft>
              <a:tabLst>
                <a:tab pos="1247775" algn="l"/>
                <a:tab pos="4110038" algn="l"/>
              </a:tabLst>
            </a:pPr>
            <a:r>
              <a:rPr lang="en-US" sz="1600" dirty="0">
                <a:solidFill>
                  <a:srgbClr val="002060"/>
                </a:solidFill>
              </a:rPr>
              <a:t>52-Week Range				$8.75 - $33.50</a:t>
            </a:r>
          </a:p>
          <a:p>
            <a:pPr>
              <a:spcAft>
                <a:spcPts val="600"/>
              </a:spcAft>
              <a:tabLst>
                <a:tab pos="1247775" algn="l"/>
                <a:tab pos="4110038" algn="l"/>
              </a:tabLst>
            </a:pPr>
            <a:r>
              <a:rPr lang="en-US" sz="1600" dirty="0">
                <a:solidFill>
                  <a:srgbClr val="002060"/>
                </a:solidFill>
              </a:rPr>
              <a:t>Market Cap 					$75.0M</a:t>
            </a:r>
          </a:p>
          <a:p>
            <a:pPr>
              <a:spcAft>
                <a:spcPts val="600"/>
              </a:spcAft>
              <a:tabLst>
                <a:tab pos="1247775" algn="l"/>
                <a:tab pos="4110038" algn="l"/>
              </a:tabLst>
            </a:pPr>
            <a:r>
              <a:rPr lang="en-US" sz="1600" dirty="0">
                <a:solidFill>
                  <a:srgbClr val="002060"/>
                </a:solidFill>
              </a:rPr>
              <a:t>Less: Cash</a:t>
            </a:r>
            <a:r>
              <a:rPr lang="en-US" sz="1600" dirty="0">
                <a:solidFill>
                  <a:srgbClr val="FF0000"/>
                </a:solidFill>
              </a:rPr>
              <a:t> </a:t>
            </a:r>
            <a:r>
              <a:rPr lang="en-US" sz="1600" dirty="0">
                <a:solidFill>
                  <a:srgbClr val="002060"/>
                </a:solidFill>
              </a:rPr>
              <a:t>(as of August)				$  3.4M</a:t>
            </a:r>
          </a:p>
          <a:p>
            <a:pPr>
              <a:spcAft>
                <a:spcPts val="600"/>
              </a:spcAft>
              <a:tabLst>
                <a:tab pos="1247775" algn="l"/>
                <a:tab pos="4110038" algn="l"/>
              </a:tabLst>
            </a:pPr>
            <a:r>
              <a:rPr lang="en-US" sz="1600" b="1" dirty="0">
                <a:solidFill>
                  <a:srgbClr val="002060"/>
                </a:solidFill>
              </a:rPr>
              <a:t>= Enterprise Value (EV)</a:t>
            </a:r>
            <a:r>
              <a:rPr lang="en-US" sz="1600" dirty="0">
                <a:solidFill>
                  <a:srgbClr val="002060"/>
                </a:solidFill>
              </a:rPr>
              <a:t>			</a:t>
            </a:r>
            <a:r>
              <a:rPr lang="en-US" sz="1600">
                <a:solidFill>
                  <a:srgbClr val="002060"/>
                </a:solidFill>
              </a:rPr>
              <a:t>	</a:t>
            </a:r>
            <a:r>
              <a:rPr lang="en-US" sz="1600" b="1">
                <a:solidFill>
                  <a:srgbClr val="002060"/>
                </a:solidFill>
              </a:rPr>
              <a:t>$71.6M </a:t>
            </a:r>
            <a:r>
              <a:rPr lang="en-US" sz="1600" dirty="0">
                <a:solidFill>
                  <a:srgbClr val="002060"/>
                </a:solidFill>
              </a:rPr>
              <a:t>				</a:t>
            </a:r>
          </a:p>
          <a:p>
            <a:pPr>
              <a:spcAft>
                <a:spcPts val="600"/>
              </a:spcAft>
              <a:tabLst>
                <a:tab pos="1247775" algn="l"/>
                <a:tab pos="4110038" algn="l"/>
              </a:tabLst>
            </a:pPr>
            <a:r>
              <a:rPr lang="en-US" sz="1600" dirty="0">
                <a:solidFill>
                  <a:srgbClr val="002060"/>
                </a:solidFill>
              </a:rPr>
              <a:t>LTM Revenue Through June				$13.2M</a:t>
            </a:r>
          </a:p>
          <a:p>
            <a:pPr>
              <a:spcAft>
                <a:spcPts val="600"/>
              </a:spcAft>
              <a:tabLst>
                <a:tab pos="1247775" algn="l"/>
                <a:tab pos="4110038" algn="l"/>
              </a:tabLst>
            </a:pPr>
            <a:r>
              <a:rPr lang="en-US" sz="1600" dirty="0">
                <a:solidFill>
                  <a:srgbClr val="002060"/>
                </a:solidFill>
              </a:rPr>
              <a:t>2026 Target Rev (~20% growth)				$15.8M</a:t>
            </a:r>
          </a:p>
          <a:p>
            <a:pPr>
              <a:spcAft>
                <a:spcPts val="600"/>
              </a:spcAft>
              <a:tabLst>
                <a:tab pos="1247775" algn="l"/>
                <a:tab pos="4110038" algn="l"/>
              </a:tabLst>
            </a:pPr>
            <a:r>
              <a:rPr lang="en-US" sz="1600" b="1" dirty="0">
                <a:solidFill>
                  <a:srgbClr val="002060"/>
                </a:solidFill>
              </a:rPr>
              <a:t>EV / Target Revenue				4.5x</a:t>
            </a:r>
          </a:p>
          <a:p>
            <a:pPr>
              <a:spcAft>
                <a:spcPts val="600"/>
              </a:spcAft>
              <a:tabLst>
                <a:tab pos="1247775" algn="l"/>
                <a:tab pos="4110038" algn="l"/>
              </a:tabLst>
            </a:pPr>
            <a:r>
              <a:rPr lang="en-US" sz="1600" b="1" dirty="0">
                <a:solidFill>
                  <a:srgbClr val="002060"/>
                </a:solidFill>
              </a:rPr>
              <a:t>Public IoT Comp Valuation Average (1)				   5x</a:t>
            </a:r>
            <a:endParaRPr lang="en-US" sz="1600" dirty="0">
              <a:solidFill>
                <a:srgbClr val="002060"/>
              </a:solidFill>
            </a:endParaRPr>
          </a:p>
          <a:p>
            <a:pPr>
              <a:spcAft>
                <a:spcPts val="771"/>
              </a:spcAft>
              <a:tabLst>
                <a:tab pos="1247775" algn="l"/>
                <a:tab pos="4110038" algn="l"/>
              </a:tabLst>
            </a:pPr>
            <a:endParaRPr lang="en-US" sz="100" dirty="0">
              <a:solidFill>
                <a:srgbClr val="002060"/>
              </a:solidFill>
            </a:endParaRPr>
          </a:p>
          <a:p>
            <a:pPr marL="342900" indent="-342900">
              <a:spcAft>
                <a:spcPts val="771"/>
              </a:spcAft>
              <a:buFont typeface="+mj-lt"/>
              <a:buAutoNum type="arabicParenR"/>
              <a:tabLst>
                <a:tab pos="1247775" algn="l"/>
                <a:tab pos="4572000" algn="l"/>
              </a:tabLst>
            </a:pPr>
            <a:r>
              <a:rPr lang="en-US" sz="1400" b="1" dirty="0">
                <a:solidFill>
                  <a:srgbClr val="002060"/>
                </a:solidFill>
              </a:rPr>
              <a:t>Public comps (ADT, ALRM, BMI, DGII, GNRC, AIOT, PSIX &amp; IOT) with lower ARR% and gross margins trade at avg. EV/LTM revenue multiple of 5x. OSSIF acquired Q4’24 for ~9.9x revenue. </a:t>
            </a:r>
          </a:p>
          <a:p>
            <a:pPr marL="342900" indent="-342900">
              <a:spcAft>
                <a:spcPts val="771"/>
              </a:spcAft>
              <a:buFont typeface="+mj-lt"/>
              <a:buAutoNum type="arabicParenR"/>
              <a:tabLst>
                <a:tab pos="1247775" algn="l"/>
                <a:tab pos="4572000" algn="l"/>
              </a:tabLst>
            </a:pPr>
            <a:r>
              <a:rPr lang="en-US" sz="1400" b="1" dirty="0">
                <a:solidFill>
                  <a:srgbClr val="002060"/>
                </a:solidFill>
              </a:rPr>
              <a:t>Insider Ownership ~35% of 2.5M shares.</a:t>
            </a:r>
            <a:endParaRPr lang="en-US" sz="100" b="1" dirty="0">
              <a:solidFill>
                <a:srgbClr val="002060"/>
              </a:solidFill>
            </a:endParaRPr>
          </a:p>
        </p:txBody>
      </p:sp>
      <p:sp>
        <p:nvSpPr>
          <p:cNvPr id="6" name="Slide Number Placeholder 5"/>
          <p:cNvSpPr>
            <a:spLocks noGrp="1"/>
          </p:cNvSpPr>
          <p:nvPr>
            <p:ph type="sldNum" sz="quarter" idx="12"/>
          </p:nvPr>
        </p:nvSpPr>
        <p:spPr/>
        <p:txBody>
          <a:bodyPr/>
          <a:lstStyle/>
          <a:p>
            <a:fld id="{23044F3F-0428-1543-83ED-77EE94B30A72}" type="slidenum">
              <a:rPr lang="en-US" smtClean="0"/>
              <a:t>4</a:t>
            </a:fld>
            <a:endParaRPr lang="en-US" dirty="0"/>
          </a:p>
        </p:txBody>
      </p:sp>
    </p:spTree>
    <p:extLst>
      <p:ext uri="{BB962C8B-B14F-4D97-AF65-F5344CB8AC3E}">
        <p14:creationId xmlns:p14="http://schemas.microsoft.com/office/powerpoint/2010/main" val="32497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38" y="838285"/>
            <a:ext cx="8757299" cy="4965883"/>
          </a:xfrm>
        </p:spPr>
        <p:txBody>
          <a:bodyPr>
            <a:noAutofit/>
          </a:bodyPr>
          <a:lstStyle/>
          <a:p>
            <a:pPr marL="285750" indent="-285750" defTabSz="457200">
              <a:lnSpc>
                <a:spcPct val="120000"/>
              </a:lnSpc>
              <a:spcBef>
                <a:spcPts val="0"/>
              </a:spcBef>
              <a:spcAft>
                <a:spcPts val="600"/>
              </a:spcAft>
              <a:buClr>
                <a:schemeClr val="tx1"/>
              </a:buClr>
              <a:buFont typeface="Arial" charset="0"/>
              <a:buChar char="•"/>
            </a:pPr>
            <a:r>
              <a:rPr lang="en-US" sz="1600" dirty="0">
                <a:solidFill>
                  <a:srgbClr val="002060"/>
                </a:solidFill>
                <a:latin typeface="+mn-lt"/>
              </a:rPr>
              <a:t>Secured l</a:t>
            </a:r>
            <a:r>
              <a:rPr lang="en-US" sz="1600" dirty="0">
                <a:solidFill>
                  <a:srgbClr val="002060"/>
                </a:solidFill>
              </a:rPr>
              <a:t>argest contract in OmniMetrix history with leading cellphone provider</a:t>
            </a:r>
          </a:p>
          <a:p>
            <a:pPr marL="285750" indent="-285750" defTabSz="457200">
              <a:lnSpc>
                <a:spcPct val="120000"/>
              </a:lnSpc>
              <a:spcBef>
                <a:spcPts val="0"/>
              </a:spcBef>
              <a:spcAft>
                <a:spcPts val="600"/>
              </a:spcAft>
              <a:buClr>
                <a:schemeClr val="tx1"/>
              </a:buClr>
              <a:buFont typeface="Arial" charset="0"/>
              <a:buChar char="•"/>
            </a:pPr>
            <a:r>
              <a:rPr lang="en-US" sz="1600" dirty="0">
                <a:solidFill>
                  <a:srgbClr val="002060"/>
                </a:solidFill>
                <a:latin typeface="+mn-lt"/>
              </a:rPr>
              <a:t>$5.4M for monitoring devices &amp; first year of monitoring </a:t>
            </a:r>
            <a:br>
              <a:rPr lang="en-US" sz="1600" dirty="0">
                <a:solidFill>
                  <a:srgbClr val="002060"/>
                </a:solidFill>
                <a:latin typeface="+mn-lt"/>
              </a:rPr>
            </a:br>
            <a:r>
              <a:rPr lang="en-US" sz="1600" dirty="0">
                <a:solidFill>
                  <a:srgbClr val="002060"/>
                </a:solidFill>
                <a:latin typeface="+mn-lt"/>
              </a:rPr>
              <a:t>services for cell tower backup generators across U.S.</a:t>
            </a:r>
            <a:endParaRPr lang="en-US" sz="800" dirty="0">
              <a:solidFill>
                <a:srgbClr val="002060"/>
              </a:solidFill>
              <a:latin typeface="+mn-lt"/>
            </a:endParaRPr>
          </a:p>
          <a:p>
            <a:pPr marL="285750" indent="-285750" defTabSz="457200">
              <a:lnSpc>
                <a:spcPct val="120000"/>
              </a:lnSpc>
              <a:spcBef>
                <a:spcPts val="0"/>
              </a:spcBef>
              <a:spcAft>
                <a:spcPts val="600"/>
              </a:spcAft>
              <a:buClr>
                <a:schemeClr val="tx1"/>
              </a:buClr>
              <a:buFont typeface="Arial" charset="0"/>
              <a:buChar char="•"/>
            </a:pPr>
            <a:r>
              <a:rPr lang="en-US" sz="1600" dirty="0">
                <a:solidFill>
                  <a:srgbClr val="002060"/>
                </a:solidFill>
                <a:latin typeface="+mn-lt"/>
              </a:rPr>
              <a:t>Recorded $4.1M in revenue through 1H 2025</a:t>
            </a:r>
          </a:p>
          <a:p>
            <a:pPr marL="517525" lvl="1" indent="-231775" defTabSz="457200">
              <a:lnSpc>
                <a:spcPct val="120000"/>
              </a:lnSpc>
              <a:spcBef>
                <a:spcPts val="0"/>
              </a:spcBef>
              <a:spcAft>
                <a:spcPts val="600"/>
              </a:spcAft>
              <a:buClr>
                <a:schemeClr val="tx1"/>
              </a:buClr>
              <a:buFont typeface="Arial" charset="0"/>
              <a:buChar char="•"/>
            </a:pPr>
            <a:r>
              <a:rPr lang="en-US" dirty="0">
                <a:solidFill>
                  <a:srgbClr val="002060"/>
                </a:solidFill>
                <a:latin typeface="+mn-lt"/>
              </a:rPr>
              <a:t>Balance of hardware sales expected in 2025; </a:t>
            </a:r>
          </a:p>
          <a:p>
            <a:pPr marL="517525" lvl="1" indent="-231775" defTabSz="457200">
              <a:lnSpc>
                <a:spcPct val="120000"/>
              </a:lnSpc>
              <a:spcBef>
                <a:spcPts val="0"/>
              </a:spcBef>
              <a:spcAft>
                <a:spcPts val="600"/>
              </a:spcAft>
              <a:buClr>
                <a:schemeClr val="tx1"/>
              </a:buClr>
              <a:buNone/>
            </a:pPr>
            <a:r>
              <a:rPr lang="en-US" dirty="0">
                <a:solidFill>
                  <a:srgbClr val="002060"/>
                </a:solidFill>
                <a:latin typeface="+mn-lt"/>
              </a:rPr>
              <a:t>     monitoring services continue into 2026</a:t>
            </a:r>
          </a:p>
          <a:p>
            <a:pPr marL="517525" lvl="1" indent="-231775" defTabSz="457200">
              <a:lnSpc>
                <a:spcPct val="120000"/>
              </a:lnSpc>
              <a:spcBef>
                <a:spcPts val="0"/>
              </a:spcBef>
              <a:spcAft>
                <a:spcPts val="600"/>
              </a:spcAft>
              <a:buClr>
                <a:schemeClr val="tx1"/>
              </a:buClr>
              <a:buFont typeface="Arial" charset="0"/>
              <a:buChar char="•"/>
            </a:pPr>
            <a:r>
              <a:rPr lang="en-US" dirty="0">
                <a:solidFill>
                  <a:srgbClr val="002060"/>
                </a:solidFill>
                <a:latin typeface="+mn-lt"/>
              </a:rPr>
              <a:t>Monitoring revenue expected to recur into future</a:t>
            </a:r>
          </a:p>
          <a:p>
            <a:pPr marL="285750" indent="-285750" defTabSz="457200">
              <a:lnSpc>
                <a:spcPct val="120000"/>
              </a:lnSpc>
              <a:spcBef>
                <a:spcPts val="0"/>
              </a:spcBef>
              <a:spcAft>
                <a:spcPts val="600"/>
              </a:spcAft>
              <a:buClr>
                <a:schemeClr val="tx1"/>
              </a:buClr>
              <a:buFont typeface="Arial" charset="0"/>
              <a:buChar char="•"/>
            </a:pPr>
            <a:r>
              <a:rPr lang="en-US" sz="1600" dirty="0">
                <a:solidFill>
                  <a:srgbClr val="002060"/>
                </a:solidFill>
                <a:latin typeface="+mn-lt"/>
              </a:rPr>
              <a:t>Selection via rigorous competitive process confirms</a:t>
            </a:r>
            <a:br>
              <a:rPr lang="en-US" sz="1600" dirty="0">
                <a:solidFill>
                  <a:srgbClr val="002060"/>
                </a:solidFill>
                <a:latin typeface="+mn-lt"/>
              </a:rPr>
            </a:br>
            <a:r>
              <a:rPr lang="en-US" sz="1600" dirty="0">
                <a:solidFill>
                  <a:srgbClr val="002060"/>
                </a:solidFill>
                <a:latin typeface="+mn-lt"/>
              </a:rPr>
              <a:t>value and strength of industry-leading solution.</a:t>
            </a:r>
            <a:endParaRPr lang="en-US" sz="800" dirty="0">
              <a:solidFill>
                <a:srgbClr val="002060"/>
              </a:solidFill>
              <a:latin typeface="+mn-lt"/>
            </a:endParaRPr>
          </a:p>
          <a:p>
            <a:pPr marL="285750" indent="-285750" defTabSz="457200">
              <a:lnSpc>
                <a:spcPct val="120000"/>
              </a:lnSpc>
              <a:spcBef>
                <a:spcPts val="0"/>
              </a:spcBef>
              <a:spcAft>
                <a:spcPts val="600"/>
              </a:spcAft>
              <a:buClr>
                <a:schemeClr val="tx1"/>
              </a:buClr>
              <a:buFont typeface="Arial" charset="0"/>
              <a:buChar char="•"/>
            </a:pPr>
            <a:r>
              <a:rPr lang="en-US" sz="1600" dirty="0">
                <a:solidFill>
                  <a:srgbClr val="002060"/>
                </a:solidFill>
                <a:latin typeface="+mn-lt"/>
              </a:rPr>
              <a:t>Award puts OmniMetrix in strong position</a:t>
            </a:r>
            <a:br>
              <a:rPr lang="en-US" sz="1600" dirty="0">
                <a:solidFill>
                  <a:srgbClr val="002060"/>
                </a:solidFill>
                <a:latin typeface="+mn-lt"/>
              </a:rPr>
            </a:br>
            <a:r>
              <a:rPr lang="en-US" sz="1600" dirty="0">
                <a:solidFill>
                  <a:srgbClr val="002060"/>
                </a:solidFill>
                <a:latin typeface="+mn-lt"/>
              </a:rPr>
              <a:t>for follow-on work and other large-scale deployments</a:t>
            </a:r>
          </a:p>
          <a:p>
            <a:pPr marL="174625" indent="-174625">
              <a:lnSpc>
                <a:spcPct val="120000"/>
              </a:lnSpc>
              <a:spcAft>
                <a:spcPts val="600"/>
              </a:spcAft>
              <a:buNone/>
            </a:pPr>
            <a:endParaRPr lang="en-US" sz="1800" b="1" i="1" dirty="0">
              <a:solidFill>
                <a:srgbClr val="FF0000"/>
              </a:solidFill>
            </a:endParaRPr>
          </a:p>
        </p:txBody>
      </p:sp>
      <p:sp>
        <p:nvSpPr>
          <p:cNvPr id="6" name="Title 1"/>
          <p:cNvSpPr txBox="1">
            <a:spLocks/>
          </p:cNvSpPr>
          <p:nvPr/>
        </p:nvSpPr>
        <p:spPr>
          <a:xfrm>
            <a:off x="0" y="-323436"/>
            <a:ext cx="9143999" cy="107858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tabLst>
                <a:tab pos="3378200" algn="l"/>
              </a:tabLst>
            </a:pPr>
            <a:r>
              <a:rPr lang="en-US" sz="2400" b="1" dirty="0">
                <a:solidFill>
                  <a:srgbClr val="002060"/>
                </a:solidFill>
                <a:ea typeface="+mn-ea"/>
                <a:cs typeface="+mn-cs"/>
              </a:rPr>
              <a:t>Cellphone Provider Customer</a:t>
            </a:r>
          </a:p>
        </p:txBody>
      </p:sp>
      <p:sp>
        <p:nvSpPr>
          <p:cNvPr id="2" name="Slide Number Placeholder 1"/>
          <p:cNvSpPr>
            <a:spLocks noGrp="1"/>
          </p:cNvSpPr>
          <p:nvPr>
            <p:ph type="sldNum" sz="quarter" idx="12"/>
          </p:nvPr>
        </p:nvSpPr>
        <p:spPr/>
        <p:txBody>
          <a:bodyPr/>
          <a:lstStyle/>
          <a:p>
            <a:fld id="{23044F3F-0428-1543-83ED-77EE94B30A72}" type="slidenum">
              <a:rPr lang="en-US" smtClean="0"/>
              <a:t>5</a:t>
            </a:fld>
            <a:endParaRPr lang="en-US" dirty="0"/>
          </a:p>
        </p:txBody>
      </p:sp>
      <p:pic>
        <p:nvPicPr>
          <p:cNvPr id="4" name="Picture 3">
            <a:extLst>
              <a:ext uri="{FF2B5EF4-FFF2-40B4-BE49-F238E27FC236}">
                <a16:creationId xmlns:a16="http://schemas.microsoft.com/office/drawing/2014/main" id="{6C5D8F1D-8FF9-E00A-3A89-C0DB0A93CB2B}"/>
              </a:ext>
            </a:extLst>
          </p:cNvPr>
          <p:cNvPicPr>
            <a:picLocks noChangeAspect="1"/>
          </p:cNvPicPr>
          <p:nvPr/>
        </p:nvPicPr>
        <p:blipFill>
          <a:blip r:embed="rId2"/>
          <a:stretch>
            <a:fillRect/>
          </a:stretch>
        </p:blipFill>
        <p:spPr>
          <a:xfrm>
            <a:off x="6046292" y="1349298"/>
            <a:ext cx="2833670" cy="3338855"/>
          </a:xfrm>
          <a:prstGeom prst="rect">
            <a:avLst/>
          </a:prstGeom>
        </p:spPr>
      </p:pic>
    </p:spTree>
    <p:extLst>
      <p:ext uri="{BB962C8B-B14F-4D97-AF65-F5344CB8AC3E}">
        <p14:creationId xmlns:p14="http://schemas.microsoft.com/office/powerpoint/2010/main" val="271038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77215"/>
            <a:ext cx="9105253" cy="895080"/>
          </a:xfrm>
        </p:spPr>
        <p:txBody>
          <a:bodyPr>
            <a:noAutofit/>
          </a:bodyPr>
          <a:lstStyle/>
          <a:p>
            <a:pPr marL="0" indent="0" algn="ctr">
              <a:buNone/>
            </a:pPr>
            <a:r>
              <a:rPr lang="en-US" b="1" dirty="0">
                <a:solidFill>
                  <a:srgbClr val="052E65"/>
                </a:solidFill>
              </a:rPr>
              <a:t>Wireless, Real-Time Monitoring</a:t>
            </a:r>
            <a:br>
              <a:rPr lang="en-US" b="1" dirty="0">
                <a:solidFill>
                  <a:srgbClr val="052E65"/>
                </a:solidFill>
              </a:rPr>
            </a:br>
            <a:r>
              <a:rPr lang="en-US" b="1" dirty="0">
                <a:solidFill>
                  <a:srgbClr val="052E65"/>
                </a:solidFill>
              </a:rPr>
              <a:t>and Control of Industrial Equipment</a:t>
            </a:r>
          </a:p>
          <a:p>
            <a:pPr marL="0" indent="0">
              <a:buNone/>
            </a:pPr>
            <a:endParaRPr lang="en-US" dirty="0">
              <a:solidFill>
                <a:srgbClr val="052E65"/>
              </a:solidFill>
            </a:endParaRPr>
          </a:p>
        </p:txBody>
      </p:sp>
      <p:sp>
        <p:nvSpPr>
          <p:cNvPr id="9" name="Content Placeholder 1"/>
          <p:cNvSpPr txBox="1">
            <a:spLocks/>
          </p:cNvSpPr>
          <p:nvPr/>
        </p:nvSpPr>
        <p:spPr>
          <a:xfrm>
            <a:off x="5342349" y="3012053"/>
            <a:ext cx="4540368" cy="367784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1"/>
            <a:endParaRPr lang="en-US" sz="2400" dirty="0"/>
          </a:p>
        </p:txBody>
      </p:sp>
      <p:sp>
        <p:nvSpPr>
          <p:cNvPr id="11" name="Content Placeholder 2"/>
          <p:cNvSpPr txBox="1">
            <a:spLocks/>
          </p:cNvSpPr>
          <p:nvPr/>
        </p:nvSpPr>
        <p:spPr>
          <a:xfrm>
            <a:off x="2493426" y="2959185"/>
            <a:ext cx="1735674" cy="139837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50000"/>
              </a:lnSpc>
              <a:buFont typeface="Symbol" pitchFamily="18" charset="2"/>
              <a:buNone/>
            </a:pPr>
            <a:endParaRPr lang="en-US" sz="1400" b="1" i="1" dirty="0">
              <a:solidFill>
                <a:srgbClr val="052E65"/>
              </a:solidFill>
            </a:endParaRPr>
          </a:p>
          <a:p>
            <a:pPr marL="0" indent="0">
              <a:lnSpc>
                <a:spcPct val="150000"/>
              </a:lnSpc>
              <a:buNone/>
            </a:pPr>
            <a:endParaRPr lang="en-US" sz="1400" b="1" i="1" dirty="0">
              <a:solidFill>
                <a:srgbClr val="052E65"/>
              </a:solidFill>
            </a:endParaRPr>
          </a:p>
          <a:p>
            <a:pPr marL="0" indent="0">
              <a:lnSpc>
                <a:spcPct val="150000"/>
              </a:lnSpc>
              <a:buNone/>
            </a:pPr>
            <a:endParaRPr lang="en-US" dirty="0"/>
          </a:p>
          <a:p>
            <a:pPr marL="0" indent="0">
              <a:buFont typeface="Symbol" pitchFamily="18" charset="2"/>
              <a:buNone/>
            </a:pPr>
            <a:endParaRPr lang="en-US" dirty="0"/>
          </a:p>
        </p:txBody>
      </p:sp>
      <p:sp>
        <p:nvSpPr>
          <p:cNvPr id="13" name="Content Placeholder 2"/>
          <p:cNvSpPr txBox="1">
            <a:spLocks/>
          </p:cNvSpPr>
          <p:nvPr/>
        </p:nvSpPr>
        <p:spPr>
          <a:xfrm>
            <a:off x="4549499" y="3853763"/>
            <a:ext cx="4405946" cy="182454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500" dirty="0">
                <a:solidFill>
                  <a:srgbClr val="002060"/>
                </a:solidFill>
              </a:rPr>
              <a:t>24/7 monitoring extends pipeline life</a:t>
            </a:r>
            <a:endParaRPr lang="en-US" sz="1500" strike="sngStrike" dirty="0">
              <a:solidFill>
                <a:srgbClr val="002060"/>
              </a:solidFill>
            </a:endParaRPr>
          </a:p>
          <a:p>
            <a:r>
              <a:rPr lang="en-US" sz="1500" dirty="0">
                <a:solidFill>
                  <a:srgbClr val="002060"/>
                </a:solidFill>
              </a:rPr>
              <a:t>Instant alarm notifications     </a:t>
            </a:r>
            <a:endParaRPr lang="en-US" sz="1500" b="1" dirty="0">
              <a:solidFill>
                <a:srgbClr val="002060"/>
              </a:solidFill>
            </a:endParaRPr>
          </a:p>
          <a:p>
            <a:r>
              <a:rPr lang="en-US" sz="1500" dirty="0">
                <a:solidFill>
                  <a:srgbClr val="002060"/>
                </a:solidFill>
              </a:rPr>
              <a:t>Eliminates remote manual data </a:t>
            </a:r>
            <a:r>
              <a:rPr lang="en-US" sz="1500" dirty="0">
                <a:solidFill>
                  <a:srgbClr val="052E65"/>
                </a:solidFill>
              </a:rPr>
              <a:t>collection and inspection</a:t>
            </a:r>
          </a:p>
          <a:p>
            <a:r>
              <a:rPr lang="en-US" sz="1500" dirty="0">
                <a:solidFill>
                  <a:srgbClr val="052E65"/>
                </a:solidFill>
              </a:rPr>
              <a:t>Leverages cellular/satellite coverage</a:t>
            </a:r>
          </a:p>
          <a:p>
            <a:pPr marL="0" indent="0">
              <a:buFont typeface="Symbol" pitchFamily="18" charset="2"/>
              <a:buNone/>
            </a:pPr>
            <a:endParaRPr lang="en-US" sz="1400" dirty="0">
              <a:solidFill>
                <a:srgbClr val="052E65"/>
              </a:solidFill>
            </a:endParaRPr>
          </a:p>
          <a:p>
            <a:pPr marL="0" indent="0">
              <a:buFont typeface="Symbol" pitchFamily="18" charset="2"/>
              <a:buNone/>
            </a:pPr>
            <a:endParaRPr lang="en-US" dirty="0"/>
          </a:p>
          <a:p>
            <a:pPr marL="0" indent="0">
              <a:buFont typeface="Symbol" pitchFamily="18" charset="2"/>
              <a:buNone/>
            </a:pPr>
            <a:endParaRPr lang="en-US" dirty="0"/>
          </a:p>
        </p:txBody>
      </p:sp>
      <p:sp>
        <p:nvSpPr>
          <p:cNvPr id="19" name="Content Placeholder 2"/>
          <p:cNvSpPr txBox="1">
            <a:spLocks/>
          </p:cNvSpPr>
          <p:nvPr/>
        </p:nvSpPr>
        <p:spPr>
          <a:xfrm>
            <a:off x="264038" y="3323287"/>
            <a:ext cx="3797184" cy="335087"/>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1500" b="1" i="1" dirty="0">
                <a:solidFill>
                  <a:srgbClr val="052E65"/>
                </a:solidFill>
              </a:rPr>
              <a:t>Commercial/Industrial &amp; </a:t>
            </a:r>
            <a:br>
              <a:rPr lang="en-US" sz="1500" b="1" i="1" dirty="0">
                <a:solidFill>
                  <a:srgbClr val="052E65"/>
                </a:solidFill>
              </a:rPr>
            </a:br>
            <a:r>
              <a:rPr lang="en-US" sz="1500" b="1" i="1" dirty="0">
                <a:solidFill>
                  <a:srgbClr val="052E65"/>
                </a:solidFill>
              </a:rPr>
              <a:t>Residential Monitors</a:t>
            </a:r>
          </a:p>
          <a:p>
            <a:pPr marL="0" indent="0">
              <a:buFont typeface="Symbol" pitchFamily="18" charset="2"/>
              <a:buNone/>
            </a:pPr>
            <a:endParaRPr lang="en-US" sz="1500" dirty="0"/>
          </a:p>
          <a:p>
            <a:pPr marL="0" indent="0">
              <a:buFont typeface="Symbol" pitchFamily="18" charset="2"/>
              <a:buNone/>
            </a:pPr>
            <a:endParaRPr lang="en-US" sz="1500" dirty="0"/>
          </a:p>
        </p:txBody>
      </p:sp>
      <p:sp>
        <p:nvSpPr>
          <p:cNvPr id="20" name="Content Placeholder 2"/>
          <p:cNvSpPr txBox="1">
            <a:spLocks/>
          </p:cNvSpPr>
          <p:nvPr/>
        </p:nvSpPr>
        <p:spPr>
          <a:xfrm>
            <a:off x="188553" y="3865850"/>
            <a:ext cx="4116041" cy="19080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500" dirty="0">
                <a:solidFill>
                  <a:srgbClr val="052E65"/>
                </a:solidFill>
              </a:rPr>
              <a:t>Replaces manual inspection</a:t>
            </a:r>
          </a:p>
          <a:p>
            <a:r>
              <a:rPr lang="en-US" sz="1500" dirty="0">
                <a:solidFill>
                  <a:srgbClr val="052E65"/>
                </a:solidFill>
              </a:rPr>
              <a:t>Prevents fail to start events</a:t>
            </a:r>
            <a:endParaRPr lang="en-US" sz="1500" dirty="0"/>
          </a:p>
          <a:p>
            <a:r>
              <a:rPr lang="en-US" sz="1500" dirty="0">
                <a:solidFill>
                  <a:srgbClr val="002060"/>
                </a:solidFill>
              </a:rPr>
              <a:t>Generator status anywhere 24/7 </a:t>
            </a:r>
          </a:p>
          <a:p>
            <a:r>
              <a:rPr lang="en-US" sz="1500" dirty="0">
                <a:solidFill>
                  <a:srgbClr val="052E65"/>
                </a:solidFill>
              </a:rPr>
              <a:t>Secure, web-based management</a:t>
            </a:r>
          </a:p>
          <a:p>
            <a:r>
              <a:rPr lang="en-US" sz="1500" dirty="0">
                <a:solidFill>
                  <a:srgbClr val="052E65"/>
                </a:solidFill>
              </a:rPr>
              <a:t>Can remotely start generator</a:t>
            </a:r>
          </a:p>
          <a:p>
            <a:r>
              <a:rPr lang="en-US" sz="1500" dirty="0">
                <a:solidFill>
                  <a:srgbClr val="052E65"/>
                </a:solidFill>
              </a:rPr>
              <a:t>Enables Grid Demand Response</a:t>
            </a:r>
            <a:endParaRPr lang="en-US" sz="1500" dirty="0">
              <a:solidFill>
                <a:srgbClr val="FF0000"/>
              </a:solidFill>
            </a:endParaRPr>
          </a:p>
        </p:txBody>
      </p:sp>
      <p:sp>
        <p:nvSpPr>
          <p:cNvPr id="21" name="TextBox 20"/>
          <p:cNvSpPr txBox="1"/>
          <p:nvPr/>
        </p:nvSpPr>
        <p:spPr>
          <a:xfrm>
            <a:off x="264038" y="1089103"/>
            <a:ext cx="3797184" cy="537234"/>
          </a:xfrm>
          <a:prstGeom prst="rect">
            <a:avLst/>
          </a:prstGeom>
          <a:solidFill>
            <a:srgbClr val="C00000"/>
          </a:solidFill>
        </p:spPr>
        <p:txBody>
          <a:bodyPr wrap="square" rtlCol="0" anchor="ctr">
            <a:spAutoFit/>
          </a:bodyPr>
          <a:lstStyle/>
          <a:p>
            <a:pPr algn="ctr"/>
            <a:r>
              <a:rPr lang="en-US" sz="1400" b="1" dirty="0">
                <a:solidFill>
                  <a:schemeClr val="bg1"/>
                </a:solidFill>
              </a:rPr>
              <a:t>Standby Generator &amp; </a:t>
            </a:r>
            <a:br>
              <a:rPr lang="en-US" sz="1400" b="1" dirty="0">
                <a:solidFill>
                  <a:schemeClr val="bg1"/>
                </a:solidFill>
              </a:rPr>
            </a:br>
            <a:r>
              <a:rPr lang="en-US" sz="1400" b="1" dirty="0">
                <a:solidFill>
                  <a:schemeClr val="bg1"/>
                </a:solidFill>
              </a:rPr>
              <a:t>Compressor Monitoring</a:t>
            </a:r>
          </a:p>
        </p:txBody>
      </p:sp>
      <p:sp>
        <p:nvSpPr>
          <p:cNvPr id="22" name="TextBox 21"/>
          <p:cNvSpPr txBox="1"/>
          <p:nvPr/>
        </p:nvSpPr>
        <p:spPr>
          <a:xfrm>
            <a:off x="4830737" y="1072295"/>
            <a:ext cx="3790877" cy="549008"/>
          </a:xfrm>
          <a:prstGeom prst="rect">
            <a:avLst/>
          </a:prstGeom>
          <a:solidFill>
            <a:srgbClr val="C00000"/>
          </a:solidFill>
        </p:spPr>
        <p:txBody>
          <a:bodyPr wrap="square" rtlCol="0" anchor="ctr">
            <a:noAutofit/>
          </a:bodyPr>
          <a:lstStyle>
            <a:defPPr>
              <a:defRPr lang="en-US"/>
            </a:defPPr>
            <a:lvl1pPr algn="ctr">
              <a:defRPr sz="1400">
                <a:solidFill>
                  <a:schemeClr val="bg1"/>
                </a:solidFill>
              </a:defRPr>
            </a:lvl1pPr>
          </a:lstStyle>
          <a:p>
            <a:r>
              <a:rPr lang="en-US" dirty="0"/>
              <a:t>   </a:t>
            </a:r>
            <a:r>
              <a:rPr lang="en-US" sz="1500" b="1" dirty="0"/>
              <a:t>Pipeline Cathodic Protection</a:t>
            </a:r>
          </a:p>
        </p:txBody>
      </p:sp>
      <p:sp>
        <p:nvSpPr>
          <p:cNvPr id="2" name="Slide Number Placeholder 1"/>
          <p:cNvSpPr>
            <a:spLocks noGrp="1"/>
          </p:cNvSpPr>
          <p:nvPr>
            <p:ph type="sldNum" sz="quarter" idx="12"/>
          </p:nvPr>
        </p:nvSpPr>
        <p:spPr>
          <a:xfrm>
            <a:off x="264038" y="6451929"/>
            <a:ext cx="561975" cy="269546"/>
          </a:xfrm>
        </p:spPr>
        <p:txBody>
          <a:bodyPr/>
          <a:lstStyle/>
          <a:p>
            <a:fld id="{23044F3F-0428-1543-83ED-77EE94B30A72}" type="slidenum">
              <a:rPr lang="en-US" smtClean="0"/>
              <a:t>6</a:t>
            </a:fld>
            <a:endParaRPr lang="en-US" dirty="0"/>
          </a:p>
        </p:txBody>
      </p:sp>
      <p:sp>
        <p:nvSpPr>
          <p:cNvPr id="4" name="Rectangle 3">
            <a:extLst>
              <a:ext uri="{FF2B5EF4-FFF2-40B4-BE49-F238E27FC236}">
                <a16:creationId xmlns:a16="http://schemas.microsoft.com/office/drawing/2014/main" id="{537A1327-DAB1-F840-B74A-8368F5DD2C5D}"/>
              </a:ext>
            </a:extLst>
          </p:cNvPr>
          <p:cNvSpPr/>
          <p:nvPr/>
        </p:nvSpPr>
        <p:spPr>
          <a:xfrm>
            <a:off x="2510618" y="186606"/>
            <a:ext cx="184731" cy="369332"/>
          </a:xfrm>
          <a:prstGeom prst="rect">
            <a:avLst/>
          </a:prstGeom>
        </p:spPr>
        <p:txBody>
          <a:bodyPr wrap="none">
            <a:spAutoFit/>
          </a:bodyPr>
          <a:lstStyle/>
          <a:p>
            <a:endParaRPr lang="en-US" dirty="0">
              <a:solidFill>
                <a:srgbClr val="FF0000"/>
              </a:solidFill>
            </a:endParaRPr>
          </a:p>
        </p:txBody>
      </p:sp>
      <p:pic>
        <p:nvPicPr>
          <p:cNvPr id="8" name="Picture 7">
            <a:extLst>
              <a:ext uri="{FF2B5EF4-FFF2-40B4-BE49-F238E27FC236}">
                <a16:creationId xmlns:a16="http://schemas.microsoft.com/office/drawing/2014/main" id="{553B81BA-9E91-4810-9DBF-D6B1FEE350D1}"/>
              </a:ext>
            </a:extLst>
          </p:cNvPr>
          <p:cNvPicPr>
            <a:picLocks noChangeAspect="1"/>
          </p:cNvPicPr>
          <p:nvPr/>
        </p:nvPicPr>
        <p:blipFill>
          <a:blip r:embed="rId3"/>
          <a:stretch>
            <a:fillRect/>
          </a:stretch>
        </p:blipFill>
        <p:spPr>
          <a:xfrm>
            <a:off x="5097366" y="1678888"/>
            <a:ext cx="3182811" cy="1882173"/>
          </a:xfrm>
          <a:prstGeom prst="rect">
            <a:avLst/>
          </a:prstGeom>
        </p:spPr>
      </p:pic>
      <p:pic>
        <p:nvPicPr>
          <p:cNvPr id="15" name="Picture 14" descr="A circuit board&#10;&#10;Description automatically generated">
            <a:extLst>
              <a:ext uri="{FF2B5EF4-FFF2-40B4-BE49-F238E27FC236}">
                <a16:creationId xmlns:a16="http://schemas.microsoft.com/office/drawing/2014/main" id="{866C09D3-A595-4B7B-89A6-77785978CB98}"/>
              </a:ext>
            </a:extLst>
          </p:cNvPr>
          <p:cNvPicPr>
            <a:picLocks noChangeAspect="1"/>
          </p:cNvPicPr>
          <p:nvPr/>
        </p:nvPicPr>
        <p:blipFill>
          <a:blip r:embed="rId4"/>
          <a:stretch>
            <a:fillRect/>
          </a:stretch>
        </p:blipFill>
        <p:spPr>
          <a:xfrm>
            <a:off x="928291" y="1727903"/>
            <a:ext cx="1830937" cy="1675307"/>
          </a:xfrm>
          <a:prstGeom prst="rect">
            <a:avLst/>
          </a:prstGeom>
        </p:spPr>
      </p:pic>
      <p:cxnSp>
        <p:nvCxnSpPr>
          <p:cNvPr id="23" name="Straight Connector 22">
            <a:extLst>
              <a:ext uri="{FF2B5EF4-FFF2-40B4-BE49-F238E27FC236}">
                <a16:creationId xmlns:a16="http://schemas.microsoft.com/office/drawing/2014/main" id="{1ABF1778-E8CD-40C8-95EC-01994CCF5128}"/>
              </a:ext>
            </a:extLst>
          </p:cNvPr>
          <p:cNvCxnSpPr/>
          <p:nvPr/>
        </p:nvCxnSpPr>
        <p:spPr>
          <a:xfrm>
            <a:off x="4380089" y="1263545"/>
            <a:ext cx="0" cy="4414766"/>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5198006" y="3451102"/>
            <a:ext cx="3082171" cy="335087"/>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1900" b="1" i="1" dirty="0">
                <a:solidFill>
                  <a:srgbClr val="052E65"/>
                </a:solidFill>
              </a:rPr>
              <a:t>Rectifier &amp; Test Station Monitors</a:t>
            </a:r>
          </a:p>
          <a:p>
            <a:pPr marL="0" indent="0">
              <a:buFont typeface="Symbol" pitchFamily="18" charset="2"/>
              <a:buNone/>
            </a:pPr>
            <a:endParaRPr lang="en-US" dirty="0"/>
          </a:p>
          <a:p>
            <a:pPr marL="0" indent="0">
              <a:buFont typeface="Symbol" pitchFamily="18" charset="2"/>
              <a:buNone/>
            </a:pPr>
            <a:endParaRPr lang="en-US" dirty="0"/>
          </a:p>
        </p:txBody>
      </p:sp>
    </p:spTree>
    <p:extLst>
      <p:ext uri="{BB962C8B-B14F-4D97-AF65-F5344CB8AC3E}">
        <p14:creationId xmlns:p14="http://schemas.microsoft.com/office/powerpoint/2010/main" val="55274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6">
            <a:extLst>
              <a:ext uri="{FF2B5EF4-FFF2-40B4-BE49-F238E27FC236}">
                <a16:creationId xmlns:a16="http://schemas.microsoft.com/office/drawing/2014/main" id="{C66DADD5-26DD-ACBE-BF42-D06E4031487F}"/>
              </a:ext>
            </a:extLst>
          </p:cNvPr>
          <p:cNvSpPr/>
          <p:nvPr/>
        </p:nvSpPr>
        <p:spPr>
          <a:xfrm>
            <a:off x="0" y="516296"/>
            <a:ext cx="5772875" cy="50661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sz="1350" dirty="0"/>
          </a:p>
        </p:txBody>
      </p:sp>
      <p:sp>
        <p:nvSpPr>
          <p:cNvPr id="41" name="Text 0">
            <a:extLst>
              <a:ext uri="{FF2B5EF4-FFF2-40B4-BE49-F238E27FC236}">
                <a16:creationId xmlns:a16="http://schemas.microsoft.com/office/drawing/2014/main" id="{7EFB164F-C66D-2B98-AA20-0519A1F3C6CD}"/>
              </a:ext>
            </a:extLst>
          </p:cNvPr>
          <p:cNvSpPr/>
          <p:nvPr/>
        </p:nvSpPr>
        <p:spPr>
          <a:xfrm>
            <a:off x="277727" y="575864"/>
            <a:ext cx="5169484" cy="387474"/>
          </a:xfrm>
          <a:prstGeom prst="rect">
            <a:avLst/>
          </a:prstGeom>
          <a:noFill/>
          <a:ln/>
        </p:spPr>
        <p:txBody>
          <a:bodyPr wrap="none" lIns="0" tIns="0" rIns="0" bIns="0" rtlCol="0" anchor="t"/>
          <a:lstStyle/>
          <a:p>
            <a:pPr>
              <a:lnSpc>
                <a:spcPts val="3032"/>
              </a:lnSpc>
            </a:pPr>
            <a:r>
              <a:rPr lang="en-US" sz="2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OmniMetrix Monitoring Footprint</a:t>
            </a:r>
          </a:p>
        </p:txBody>
      </p:sp>
      <p:pic>
        <p:nvPicPr>
          <p:cNvPr id="5" name="Picture 4" descr="A map of the united states&#10;&#10;Description automatically generated">
            <a:extLst>
              <a:ext uri="{FF2B5EF4-FFF2-40B4-BE49-F238E27FC236}">
                <a16:creationId xmlns:a16="http://schemas.microsoft.com/office/drawing/2014/main" id="{C13A72CF-3677-452B-3BD6-3D02642E556B}"/>
              </a:ext>
            </a:extLst>
          </p:cNvPr>
          <p:cNvPicPr>
            <a:picLocks noChangeAspect="1"/>
          </p:cNvPicPr>
          <p:nvPr/>
        </p:nvPicPr>
        <p:blipFill>
          <a:blip r:embed="rId3"/>
          <a:stretch>
            <a:fillRect/>
          </a:stretch>
        </p:blipFill>
        <p:spPr>
          <a:xfrm>
            <a:off x="0" y="1463040"/>
            <a:ext cx="9127939" cy="4524280"/>
          </a:xfrm>
          <a:prstGeom prst="rect">
            <a:avLst/>
          </a:prstGeom>
        </p:spPr>
      </p:pic>
      <p:pic>
        <p:nvPicPr>
          <p:cNvPr id="3" name="Picture 2" descr="A black background with red text&#10;&#10;Description automatically generated">
            <a:extLst>
              <a:ext uri="{FF2B5EF4-FFF2-40B4-BE49-F238E27FC236}">
                <a16:creationId xmlns:a16="http://schemas.microsoft.com/office/drawing/2014/main" id="{39321277-0A51-BA10-E0AF-05BA336C65FB}"/>
              </a:ext>
            </a:extLst>
          </p:cNvPr>
          <p:cNvPicPr>
            <a:picLocks noChangeAspect="1"/>
          </p:cNvPicPr>
          <p:nvPr/>
        </p:nvPicPr>
        <p:blipFill>
          <a:blip r:embed="rId4"/>
          <a:stretch>
            <a:fillRect/>
          </a:stretch>
        </p:blipFill>
        <p:spPr>
          <a:xfrm>
            <a:off x="277726" y="5869754"/>
            <a:ext cx="3131679" cy="1027192"/>
          </a:xfrm>
          <a:prstGeom prst="rect">
            <a:avLst/>
          </a:prstGeom>
        </p:spPr>
      </p:pic>
    </p:spTree>
    <p:extLst>
      <p:ext uri="{BB962C8B-B14F-4D97-AF65-F5344CB8AC3E}">
        <p14:creationId xmlns:p14="http://schemas.microsoft.com/office/powerpoint/2010/main" val="280591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28DEA558-93AD-0A52-E619-A0EA1E755F40}"/>
              </a:ext>
            </a:extLst>
          </p:cNvPr>
          <p:cNvSpPr/>
          <p:nvPr/>
        </p:nvSpPr>
        <p:spPr>
          <a:xfrm>
            <a:off x="262998" y="1120218"/>
            <a:ext cx="4826590" cy="736237"/>
          </a:xfrm>
          <a:prstGeom prst="rect">
            <a:avLst/>
          </a:prstGeom>
          <a:noFill/>
          <a:ln/>
        </p:spPr>
        <p:txBody>
          <a:bodyPr wrap="square" lIns="0" tIns="0" rIns="0" bIns="0" rtlCol="0" anchor="t"/>
          <a:lstStyle/>
          <a:p>
            <a:pPr algn="ctr"/>
            <a:r>
              <a:rPr lang="en-US" sz="2000" b="1" dirty="0">
                <a:latin typeface="Open Sans Semibold" panose="020B0606030504020204" pitchFamily="34" charset="0"/>
                <a:ea typeface="Open Sans Semibold" panose="020B0606030504020204" pitchFamily="34" charset="0"/>
                <a:cs typeface="Open Sans Semibold" panose="020B0606030504020204" pitchFamily="34" charset="0"/>
              </a:rPr>
              <a:t>INTRODUCING OMNI &amp; OMNIPRO: </a:t>
            </a:r>
          </a:p>
          <a:p>
            <a:pPr algn="ctr"/>
            <a:r>
              <a:rPr lang="en-US" sz="1500" b="1" dirty="0">
                <a:solidFill>
                  <a:srgbClr val="002060"/>
                </a:solidFill>
                <a:latin typeface="Open Sans Semibold" panose="020B0606030504020204" pitchFamily="34" charset="0"/>
                <a:ea typeface="Open Sans Semibold" panose="020B0606030504020204" pitchFamily="34" charset="0"/>
                <a:cs typeface="Open Sans Semibold" panose="020B0606030504020204" pitchFamily="34" charset="0"/>
              </a:rPr>
              <a:t>Standby Generator Solutions</a:t>
            </a:r>
          </a:p>
        </p:txBody>
      </p:sp>
      <p:sp>
        <p:nvSpPr>
          <p:cNvPr id="3" name="Text 1">
            <a:extLst>
              <a:ext uri="{FF2B5EF4-FFF2-40B4-BE49-F238E27FC236}">
                <a16:creationId xmlns:a16="http://schemas.microsoft.com/office/drawing/2014/main" id="{54267471-A490-BF52-93A3-37B86663838E}"/>
              </a:ext>
            </a:extLst>
          </p:cNvPr>
          <p:cNvSpPr/>
          <p:nvPr/>
        </p:nvSpPr>
        <p:spPr>
          <a:xfrm>
            <a:off x="46890" y="1750740"/>
            <a:ext cx="5316848" cy="4225257"/>
          </a:xfrm>
          <a:prstGeom prst="rect">
            <a:avLst/>
          </a:prstGeom>
          <a:noFill/>
          <a:ln/>
        </p:spPr>
        <p:txBody>
          <a:bodyPr wrap="square" lIns="0" tIns="0" rIns="0" bIns="0" rtlCol="0" anchor="t"/>
          <a:lstStyle/>
          <a:p>
            <a:pPr marL="285750" indent="-285750">
              <a:buFont typeface="Arial" panose="020B0604020202020204" pitchFamily="34" charset="0"/>
              <a:buChar char="•"/>
            </a:pPr>
            <a:r>
              <a:rPr lang="en-US" sz="1400" dirty="0">
                <a:latin typeface="Century Gothic" panose="020B0502020202020204" pitchFamily="34" charset="0"/>
                <a:ea typeface="Open Sans" panose="020B0606030504020204" pitchFamily="34" charset="0"/>
                <a:cs typeface="Open Sans" panose="020B0606030504020204" pitchFamily="34" charset="0"/>
              </a:rPr>
              <a:t>Sleek, modern</a:t>
            </a:r>
            <a:r>
              <a:rPr lang="en-US" sz="1400" dirty="0">
                <a:solidFill>
                  <a:srgbClr val="002060"/>
                </a:solidFill>
                <a:latin typeface="Century Gothic" panose="020B0502020202020204" pitchFamily="34" charset="0"/>
                <a:ea typeface="Open Sans" panose="020B0606030504020204" pitchFamily="34" charset="0"/>
                <a:cs typeface="Open Sans" panose="020B0606030504020204" pitchFamily="34" charset="0"/>
              </a:rPr>
              <a:t>, future-proofed design for flexibility, ease of installation ––– and a smaller footprint than prior TrueGuard versions.</a:t>
            </a:r>
            <a:endParaRPr lang="en-US" sz="900" i="1" dirty="0">
              <a:solidFill>
                <a:srgbClr val="002060"/>
              </a:solidFill>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900" i="1" dirty="0">
              <a:solidFill>
                <a:srgbClr val="002060"/>
              </a:solidFill>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rgbClr val="002060"/>
                </a:solidFill>
                <a:latin typeface="Century Gothic" panose="020B0502020202020204" pitchFamily="34" charset="0"/>
                <a:ea typeface="Open Sans" panose="020B0606030504020204" pitchFamily="34" charset="0"/>
                <a:cs typeface="Open Sans" panose="020B0606030504020204" pitchFamily="34" charset="0"/>
              </a:rPr>
              <a:t>Powerful processing speed for over air updates &amp; a USBC Port on each unit. The OMNI also comes with plug-in wires vs. hardwiring that can be easily replaced or moved, even to another generator/brand.</a:t>
            </a:r>
            <a:endParaRPr lang="en-US" sz="900" dirty="0">
              <a:solidFill>
                <a:srgbClr val="002060"/>
              </a:solidFill>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900" dirty="0">
              <a:solidFill>
                <a:srgbClr val="002060"/>
              </a:solidFill>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rgbClr val="002060"/>
                </a:solidFill>
                <a:latin typeface="Century Gothic" panose="020B0502020202020204" pitchFamily="34" charset="0"/>
                <a:ea typeface="Open Sans" panose="020B0606030504020204" pitchFamily="34" charset="0"/>
                <a:cs typeface="Open Sans" panose="020B0606030504020204" pitchFamily="34" charset="0"/>
              </a:rPr>
              <a:t>Multi-color LEDs provide real-time status updates on the unit itself.</a:t>
            </a:r>
            <a:endParaRPr lang="en-US" sz="900" b="1" dirty="0">
              <a:solidFill>
                <a:srgbClr val="002060"/>
              </a:solidFill>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900" b="1" dirty="0">
              <a:solidFill>
                <a:srgbClr val="002060"/>
              </a:solidFill>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b="1" dirty="0">
                <a:solidFill>
                  <a:srgbClr val="002060"/>
                </a:solidFill>
                <a:latin typeface="Century Gothic" panose="020B0502020202020204" pitchFamily="34" charset="0"/>
                <a:ea typeface="Open Sans" panose="020B0606030504020204" pitchFamily="34" charset="0"/>
                <a:cs typeface="Open Sans" panose="020B0606030504020204" pitchFamily="34" charset="0"/>
              </a:rPr>
              <a:t>OMNI </a:t>
            </a:r>
            <a:r>
              <a:rPr lang="en-US" sz="1400" dirty="0">
                <a:solidFill>
                  <a:srgbClr val="002060"/>
                </a:solidFill>
                <a:latin typeface="Century Gothic" panose="020B0502020202020204" pitchFamily="34" charset="0"/>
                <a:ea typeface="Open Sans" panose="020B0606030504020204" pitchFamily="34" charset="0"/>
                <a:cs typeface="Open Sans" panose="020B0606030504020204" pitchFamily="34" charset="0"/>
              </a:rPr>
              <a:t>replaces TrueGuard for next </a:t>
            </a:r>
            <a:r>
              <a:rPr lang="en-US" sz="1400" dirty="0">
                <a:latin typeface="Century Gothic" panose="020B0502020202020204" pitchFamily="34" charset="0"/>
                <a:ea typeface="Open Sans" panose="020B0606030504020204" pitchFamily="34" charset="0"/>
                <a:cs typeface="Open Sans" panose="020B0606030504020204" pitchFamily="34" charset="0"/>
              </a:rPr>
              <a:t>generation residential monitoring with 50 alarms &amp; 50 parameters available including: Battery Voltage, Fuel Level, Coolant Status, Missed Exercise/ Alarms &amp; more.</a:t>
            </a:r>
            <a:endParaRPr lang="en-US" sz="900" dirty="0">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900" dirty="0">
              <a:latin typeface="Century Gothic" panose="020B0502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b="1" dirty="0">
                <a:latin typeface="Century Gothic" panose="020B0502020202020204" pitchFamily="34" charset="0"/>
                <a:ea typeface="Open Sans" panose="020B0606030504020204" pitchFamily="34" charset="0"/>
                <a:cs typeface="Open Sans" panose="020B0606030504020204" pitchFamily="34" charset="0"/>
              </a:rPr>
              <a:t>OMNIPRO</a:t>
            </a:r>
            <a:r>
              <a:rPr lang="en-US" sz="1400" dirty="0">
                <a:latin typeface="Century Gothic" panose="020B0502020202020204" pitchFamily="34" charset="0"/>
                <a:ea typeface="Open Sans" panose="020B0606030504020204" pitchFamily="34" charset="0"/>
                <a:cs typeface="Open Sans" panose="020B0606030504020204" pitchFamily="34" charset="0"/>
              </a:rPr>
              <a:t> replaces TrueGuard Pro for next generation commercial applications with up to 1,000 alarms &amp; parameters.</a:t>
            </a:r>
          </a:p>
          <a:p>
            <a:pPr marL="285750" indent="-285750">
              <a:lnSpc>
                <a:spcPts val="1781"/>
              </a:lnSpc>
              <a:buFont typeface="Arial" panose="020B0604020202020204" pitchFamily="34" charset="0"/>
              <a:buChar char="•"/>
            </a:pPr>
            <a:endParaRPr lang="en-US" sz="165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nSpc>
                <a:spcPts val="1781"/>
              </a:lnSpc>
            </a:pPr>
            <a:endParaRPr lang="en-US" sz="165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1781"/>
              </a:lnSpc>
              <a:buFont typeface="Arial" panose="020B0604020202020204" pitchFamily="34" charset="0"/>
              <a:buChar char="•"/>
            </a:pPr>
            <a:endParaRPr lang="en-US" sz="1650" dirty="0">
              <a:latin typeface="Open Sans" panose="020B0606030504020204" pitchFamily="34" charset="0"/>
              <a:ea typeface="Open Sans" panose="020B0606030504020204" pitchFamily="34" charset="0"/>
              <a:cs typeface="Open Sans" panose="020B0606030504020204" pitchFamily="34" charset="0"/>
            </a:endParaRPr>
          </a:p>
          <a:p>
            <a:pPr algn="ctr">
              <a:lnSpc>
                <a:spcPts val="1781"/>
              </a:lnSpc>
            </a:pPr>
            <a:endParaRPr lang="en-US" sz="1650" dirty="0">
              <a:latin typeface="Open Sans" panose="020B0606030504020204" pitchFamily="34" charset="0"/>
              <a:ea typeface="Open Sans" panose="020B0606030504020204" pitchFamily="34" charset="0"/>
              <a:cs typeface="Open Sans" panose="020B0606030504020204" pitchFamily="34" charset="0"/>
            </a:endParaRPr>
          </a:p>
          <a:p>
            <a:pPr algn="ctr">
              <a:lnSpc>
                <a:spcPts val="1781"/>
              </a:lnSpc>
            </a:pPr>
            <a:endParaRPr lang="en-US" sz="1650" dirty="0">
              <a:latin typeface="Open Sans" panose="020B0606030504020204" pitchFamily="34" charset="0"/>
              <a:ea typeface="Open Sans" panose="020B0606030504020204" pitchFamily="34" charset="0"/>
              <a:cs typeface="Open Sans" panose="020B0606030504020204" pitchFamily="34" charset="0"/>
            </a:endParaRPr>
          </a:p>
          <a:p>
            <a:pPr algn="ctr">
              <a:lnSpc>
                <a:spcPts val="1781"/>
              </a:lnSpc>
            </a:pPr>
            <a:endParaRPr lang="en-US" sz="1650" dirty="0">
              <a:latin typeface="Open Sans" panose="020B0606030504020204" pitchFamily="34" charset="0"/>
              <a:ea typeface="Open Sans" panose="020B0606030504020204" pitchFamily="34" charset="0"/>
              <a:cs typeface="Open Sans" panose="020B0606030504020204" pitchFamily="34" charset="0"/>
            </a:endParaRPr>
          </a:p>
          <a:p>
            <a:pPr>
              <a:lnSpc>
                <a:spcPts val="1781"/>
              </a:lnSpc>
            </a:pPr>
            <a:r>
              <a:rPr lang="en-US" sz="16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descr="A black background with red text&#10;&#10;Description automatically generated">
            <a:extLst>
              <a:ext uri="{FF2B5EF4-FFF2-40B4-BE49-F238E27FC236}">
                <a16:creationId xmlns:a16="http://schemas.microsoft.com/office/drawing/2014/main" id="{CB25233D-9445-AEDD-4F91-37DD8828DA67}"/>
              </a:ext>
            </a:extLst>
          </p:cNvPr>
          <p:cNvPicPr>
            <a:picLocks noChangeAspect="1"/>
          </p:cNvPicPr>
          <p:nvPr/>
        </p:nvPicPr>
        <p:blipFill>
          <a:blip r:embed="rId3"/>
          <a:stretch>
            <a:fillRect/>
          </a:stretch>
        </p:blipFill>
        <p:spPr>
          <a:xfrm>
            <a:off x="630350" y="5837119"/>
            <a:ext cx="2935160" cy="962733"/>
          </a:xfrm>
          <a:prstGeom prst="rect">
            <a:avLst/>
          </a:prstGeom>
        </p:spPr>
      </p:pic>
      <p:sp>
        <p:nvSpPr>
          <p:cNvPr id="6" name="Text 0">
            <a:extLst>
              <a:ext uri="{FF2B5EF4-FFF2-40B4-BE49-F238E27FC236}">
                <a16:creationId xmlns:a16="http://schemas.microsoft.com/office/drawing/2014/main" id="{2F3D4F6A-0913-5064-091F-D27D3F7A3751}"/>
              </a:ext>
            </a:extLst>
          </p:cNvPr>
          <p:cNvSpPr/>
          <p:nvPr/>
        </p:nvSpPr>
        <p:spPr>
          <a:xfrm rot="10800000" flipV="1">
            <a:off x="262997" y="402396"/>
            <a:ext cx="3988781" cy="506610"/>
          </a:xfrm>
          <a:prstGeom prst="rect">
            <a:avLst/>
          </a:prstGeom>
          <a:solidFill>
            <a:schemeClr val="tx1"/>
          </a:solidFill>
          <a:ln/>
        </p:spPr>
        <p:txBody>
          <a:bodyPr wrap="none" lIns="0" tIns="0" rIns="0" bIns="0" rtlCol="0" anchor="t"/>
          <a:lstStyle/>
          <a:p>
            <a:pPr>
              <a:lnSpc>
                <a:spcPts val="4042"/>
              </a:lnSpc>
            </a:pPr>
            <a:r>
              <a:rPr lang="en-US" sz="22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Next Generation Solutions</a:t>
            </a:r>
          </a:p>
        </p:txBody>
      </p:sp>
      <p:pic>
        <p:nvPicPr>
          <p:cNvPr id="7" name="Picture 6">
            <a:extLst>
              <a:ext uri="{FF2B5EF4-FFF2-40B4-BE49-F238E27FC236}">
                <a16:creationId xmlns:a16="http://schemas.microsoft.com/office/drawing/2014/main" id="{66C4EA13-E3E8-3A51-0572-5908A8F76C54}"/>
              </a:ext>
              <a:ext uri="{C183D7F6-B498-43B3-948B-1728B52AA6E4}">
                <adec:decorative xmlns:adec="http://schemas.microsoft.com/office/drawing/2017/decorative" val="0"/>
              </a:ext>
            </a:extLst>
          </p:cNvPr>
          <p:cNvPicPr>
            <a:picLocks noChangeAspect="1"/>
          </p:cNvPicPr>
          <p:nvPr/>
        </p:nvPicPr>
        <p:blipFill rotWithShape="1">
          <a:blip r:embed="rId4"/>
          <a:srcRect l="3263" t="4184" b="3568"/>
          <a:stretch/>
        </p:blipFill>
        <p:spPr>
          <a:xfrm>
            <a:off x="5406059" y="92964"/>
            <a:ext cx="3737941" cy="5824510"/>
          </a:xfrm>
          <a:prstGeom prst="rect">
            <a:avLst/>
          </a:prstGeom>
        </p:spPr>
      </p:pic>
      <p:sp>
        <p:nvSpPr>
          <p:cNvPr id="10" name="Slide Number Placeholder 1">
            <a:extLst>
              <a:ext uri="{FF2B5EF4-FFF2-40B4-BE49-F238E27FC236}">
                <a16:creationId xmlns:a16="http://schemas.microsoft.com/office/drawing/2014/main" id="{2D49F09A-F256-AA34-4871-9BFDD0365823}"/>
              </a:ext>
            </a:extLst>
          </p:cNvPr>
          <p:cNvSpPr txBox="1">
            <a:spLocks/>
          </p:cNvSpPr>
          <p:nvPr/>
        </p:nvSpPr>
        <p:spPr>
          <a:xfrm>
            <a:off x="191126" y="6319545"/>
            <a:ext cx="561975" cy="269546"/>
          </a:xfrm>
          <a:prstGeom prst="rect">
            <a:avLst/>
          </a:prstGeom>
        </p:spPr>
        <p:txBody>
          <a:bodyPr vert="horz" lIns="45720" tIns="45720" rIns="91440" bIns="45720" rtlCol="0" anchor="ctr"/>
          <a:lstStyle>
            <a:defPPr>
              <a:defRPr lang="en-US"/>
            </a:defPPr>
            <a:lvl1pPr marL="0" algn="l" defTabSz="4572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044F3F-0428-1543-83ED-77EE94B30A72}" type="slidenum">
              <a:rPr lang="en-US" smtClean="0"/>
              <a:pPr/>
              <a:t>8</a:t>
            </a:fld>
            <a:endParaRPr lang="en-US" dirty="0"/>
          </a:p>
        </p:txBody>
      </p:sp>
    </p:spTree>
    <p:extLst>
      <p:ext uri="{BB962C8B-B14F-4D97-AF65-F5344CB8AC3E}">
        <p14:creationId xmlns:p14="http://schemas.microsoft.com/office/powerpoint/2010/main" val="64946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9A8E3B17-50AA-F61B-F7B4-D9D3D3B914D3}"/>
              </a:ext>
            </a:extLst>
          </p:cNvPr>
          <p:cNvSpPr/>
          <p:nvPr/>
        </p:nvSpPr>
        <p:spPr>
          <a:xfrm>
            <a:off x="0" y="423106"/>
            <a:ext cx="2343875" cy="50661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sz="1350" dirty="0"/>
          </a:p>
        </p:txBody>
      </p:sp>
      <p:sp>
        <p:nvSpPr>
          <p:cNvPr id="17" name="Text 0">
            <a:extLst>
              <a:ext uri="{FF2B5EF4-FFF2-40B4-BE49-F238E27FC236}">
                <a16:creationId xmlns:a16="http://schemas.microsoft.com/office/drawing/2014/main" id="{A3226C2E-1E6F-1D16-4ECE-11B8164328E8}"/>
              </a:ext>
            </a:extLst>
          </p:cNvPr>
          <p:cNvSpPr/>
          <p:nvPr/>
        </p:nvSpPr>
        <p:spPr>
          <a:xfrm>
            <a:off x="381518" y="513880"/>
            <a:ext cx="1649839" cy="387474"/>
          </a:xfrm>
          <a:prstGeom prst="rect">
            <a:avLst/>
          </a:prstGeom>
          <a:noFill/>
          <a:ln/>
        </p:spPr>
        <p:txBody>
          <a:bodyPr wrap="none" lIns="0" tIns="0" rIns="0" bIns="0" rtlCol="0" anchor="t"/>
          <a:lstStyle/>
          <a:p>
            <a:pPr>
              <a:lnSpc>
                <a:spcPts val="3032"/>
              </a:lnSpc>
            </a:pPr>
            <a:r>
              <a:rPr lang="en-US" sz="2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OMNIVIEW</a:t>
            </a:r>
          </a:p>
        </p:txBody>
      </p:sp>
      <p:sp>
        <p:nvSpPr>
          <p:cNvPr id="3" name="TextBox 2">
            <a:extLst>
              <a:ext uri="{FF2B5EF4-FFF2-40B4-BE49-F238E27FC236}">
                <a16:creationId xmlns:a16="http://schemas.microsoft.com/office/drawing/2014/main" id="{425DEE08-7530-E1A4-2350-26F94516C117}"/>
              </a:ext>
            </a:extLst>
          </p:cNvPr>
          <p:cNvSpPr txBox="1"/>
          <p:nvPr/>
        </p:nvSpPr>
        <p:spPr>
          <a:xfrm>
            <a:off x="381518" y="1827775"/>
            <a:ext cx="5079587" cy="646331"/>
          </a:xfrm>
          <a:prstGeom prst="rect">
            <a:avLst/>
          </a:prstGeom>
          <a:noFill/>
        </p:spPr>
        <p:txBody>
          <a:bodyPr wrap="square">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GET ALL OF YOUR MONITORING DATA IN ONE PLACE</a:t>
            </a:r>
          </a:p>
        </p:txBody>
      </p:sp>
      <p:pic>
        <p:nvPicPr>
          <p:cNvPr id="4" name="Picture 2" descr="Of course, no matter what updates you choose, you can always go back and check your OmniView interface, which will track the same alerts and notifications.">
            <a:extLst>
              <a:ext uri="{FF2B5EF4-FFF2-40B4-BE49-F238E27FC236}">
                <a16:creationId xmlns:a16="http://schemas.microsoft.com/office/drawing/2014/main" id="{97BBFF0A-90EC-1DBE-0FF9-A341DEE87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321" y="2494094"/>
            <a:ext cx="1402823" cy="1366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mniView Home screen">
            <a:extLst>
              <a:ext uri="{FF2B5EF4-FFF2-40B4-BE49-F238E27FC236}">
                <a16:creationId xmlns:a16="http://schemas.microsoft.com/office/drawing/2014/main" id="{2711BBB9-92CB-484F-2EBB-79EBD3F35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886" y="213818"/>
            <a:ext cx="3061114" cy="1836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OmniView Alarm History screen">
            <a:extLst>
              <a:ext uri="{FF2B5EF4-FFF2-40B4-BE49-F238E27FC236}">
                <a16:creationId xmlns:a16="http://schemas.microsoft.com/office/drawing/2014/main" id="{534FB339-8B0D-7251-82BA-21B6E0151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003" y="4062688"/>
            <a:ext cx="3061115" cy="1836669"/>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2">
            <a:extLst>
              <a:ext uri="{FF2B5EF4-FFF2-40B4-BE49-F238E27FC236}">
                <a16:creationId xmlns:a16="http://schemas.microsoft.com/office/drawing/2014/main" id="{5D406D71-D7CD-A597-7FCB-922C0F369F03}"/>
              </a:ext>
            </a:extLst>
          </p:cNvPr>
          <p:cNvSpPr txBox="1"/>
          <p:nvPr/>
        </p:nvSpPr>
        <p:spPr>
          <a:xfrm>
            <a:off x="203564" y="1055953"/>
            <a:ext cx="5674506" cy="2357280"/>
          </a:xfrm>
          <a:prstGeom prst="rect">
            <a:avLst/>
          </a:prstGeom>
        </p:spPr>
        <p:txBody>
          <a:bodyPr vert="horz" wrap="square" lIns="0" tIns="10001" rIns="0" bIns="0" rtlCol="0">
            <a:spAutoFit/>
          </a:bodyPr>
          <a:lstStyle/>
          <a:p>
            <a:pPr marL="9525">
              <a:spcBef>
                <a:spcPts val="79"/>
              </a:spcBef>
            </a:pPr>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User Interface</a:t>
            </a:r>
          </a:p>
          <a:p>
            <a:pPr marL="9525">
              <a:spcBef>
                <a:spcPts val="79"/>
              </a:spcBef>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9525">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See all monitors in one location</a:t>
            </a:r>
            <a:endParaRPr sz="1350" dirty="0">
              <a:latin typeface="Open Sans" panose="020B0606030504020204" pitchFamily="34" charset="0"/>
              <a:ea typeface="Open Sans" panose="020B0606030504020204" pitchFamily="34" charset="0"/>
              <a:cs typeface="Open Sans" panose="020B0606030504020204" pitchFamily="34" charset="0"/>
            </a:endParaRPr>
          </a:p>
          <a:p>
            <a:pPr marL="9525">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Customizable home dashboard</a:t>
            </a:r>
            <a:endParaRPr sz="1350" dirty="0">
              <a:latin typeface="Open Sans" panose="020B0606030504020204" pitchFamily="34" charset="0"/>
              <a:ea typeface="Open Sans" panose="020B0606030504020204" pitchFamily="34" charset="0"/>
              <a:cs typeface="Open Sans" panose="020B0606030504020204" pitchFamily="34" charset="0"/>
            </a:endParaRPr>
          </a:p>
          <a:p>
            <a:pPr marL="9525" marR="243364">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Email &amp; text notifications for what you care about</a:t>
            </a:r>
            <a:endParaRPr lang="en-US" sz="1350" spc="-8" dirty="0">
              <a:latin typeface="Open Sans" panose="020B0606030504020204" pitchFamily="34" charset="0"/>
              <a:ea typeface="Open Sans" panose="020B0606030504020204" pitchFamily="34" charset="0"/>
              <a:cs typeface="Open Sans" panose="020B0606030504020204" pitchFamily="34" charset="0"/>
            </a:endParaRPr>
          </a:p>
          <a:p>
            <a:pPr marL="9525" marR="243364">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Schedule exercises or start/stop your generator from anywhere</a:t>
            </a:r>
            <a:endParaRPr lang="en-US" sz="1350" spc="-8" dirty="0">
              <a:latin typeface="Open Sans" panose="020B0606030504020204" pitchFamily="34" charset="0"/>
              <a:ea typeface="Open Sans" panose="020B0606030504020204" pitchFamily="34" charset="0"/>
              <a:cs typeface="Open Sans" panose="020B0606030504020204" pitchFamily="34" charset="0"/>
            </a:endParaRPr>
          </a:p>
          <a:p>
            <a:pPr marL="9525" marR="243364">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Compliance reporting to meet local, state &amp; federal requirements</a:t>
            </a:r>
          </a:p>
          <a:p>
            <a:pPr marL="9525" marR="243364">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Air Quality Index integration</a:t>
            </a:r>
            <a:endParaRPr lang="en-US" sz="1350" spc="-8" dirty="0">
              <a:latin typeface="Open Sans" panose="020B0606030504020204" pitchFamily="34" charset="0"/>
              <a:ea typeface="Open Sans" panose="020B0606030504020204" pitchFamily="34" charset="0"/>
              <a:cs typeface="Open Sans" panose="020B0606030504020204" pitchFamily="34" charset="0"/>
            </a:endParaRPr>
          </a:p>
          <a:p>
            <a:pPr marL="9525" marR="243364">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Multifactor Authentication for extra security</a:t>
            </a:r>
            <a:endParaRPr lang="en-US" sz="1350" spc="-8" dirty="0">
              <a:latin typeface="Open Sans" panose="020B0606030504020204" pitchFamily="34" charset="0"/>
              <a:ea typeface="Open Sans" panose="020B0606030504020204" pitchFamily="34" charset="0"/>
              <a:cs typeface="Open Sans" panose="020B0606030504020204" pitchFamily="34" charset="0"/>
            </a:endParaRPr>
          </a:p>
          <a:p>
            <a:pPr marL="9525" marR="243364">
              <a:lnSpc>
                <a:spcPct val="114000"/>
              </a:lnSpc>
            </a:pPr>
            <a:r>
              <a:rPr lang="en-US" sz="1350" dirty="0">
                <a:latin typeface="Open Sans" panose="020B0606030504020204" pitchFamily="34" charset="0"/>
                <a:ea typeface="Open Sans" panose="020B0606030504020204" pitchFamily="34" charset="0"/>
                <a:cs typeface="Open Sans" panose="020B0606030504020204" pitchFamily="34" charset="0"/>
              </a:rPr>
              <a:t>• All-new OmniView App available for Apple &amp; Android devices</a:t>
            </a:r>
            <a:endParaRPr sz="135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8" descr="OmniView map computer">
            <a:extLst>
              <a:ext uri="{FF2B5EF4-FFF2-40B4-BE49-F238E27FC236}">
                <a16:creationId xmlns:a16="http://schemas.microsoft.com/office/drawing/2014/main" id="{7C474F6C-705D-6505-ECD4-EAD9C730BC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5395" y="2494093"/>
            <a:ext cx="1419511" cy="13669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background with red text&#10;&#10;Description automatically generated">
            <a:extLst>
              <a:ext uri="{FF2B5EF4-FFF2-40B4-BE49-F238E27FC236}">
                <a16:creationId xmlns:a16="http://schemas.microsoft.com/office/drawing/2014/main" id="{045EB2BA-AA05-06DC-5593-52A02DD2D8C0}"/>
              </a:ext>
            </a:extLst>
          </p:cNvPr>
          <p:cNvPicPr>
            <a:picLocks noChangeAspect="1"/>
          </p:cNvPicPr>
          <p:nvPr/>
        </p:nvPicPr>
        <p:blipFill>
          <a:blip r:embed="rId7"/>
          <a:stretch>
            <a:fillRect/>
          </a:stretch>
        </p:blipFill>
        <p:spPr>
          <a:xfrm>
            <a:off x="399111" y="5942736"/>
            <a:ext cx="2790435" cy="915263"/>
          </a:xfrm>
          <a:prstGeom prst="rect">
            <a:avLst/>
          </a:prstGeom>
        </p:spPr>
      </p:pic>
      <p:sp>
        <p:nvSpPr>
          <p:cNvPr id="6" name="TextBox 5">
            <a:extLst>
              <a:ext uri="{FF2B5EF4-FFF2-40B4-BE49-F238E27FC236}">
                <a16:creationId xmlns:a16="http://schemas.microsoft.com/office/drawing/2014/main" id="{F460211C-BFD5-D2E9-6D3C-C7226FC8D16F}"/>
              </a:ext>
            </a:extLst>
          </p:cNvPr>
          <p:cNvSpPr txBox="1"/>
          <p:nvPr/>
        </p:nvSpPr>
        <p:spPr>
          <a:xfrm>
            <a:off x="163053" y="3478759"/>
            <a:ext cx="5349149" cy="584775"/>
          </a:xfrm>
          <a:prstGeom prst="rect">
            <a:avLst/>
          </a:prstGeom>
          <a:noFill/>
        </p:spPr>
        <p:txBody>
          <a:bodyPr wrap="square">
            <a:spAutoFit/>
          </a:bodyPr>
          <a:lstStyle/>
          <a:p>
            <a:r>
              <a:rPr lang="en-US" sz="1600" b="1" dirty="0">
                <a:effectLst/>
                <a:latin typeface="Open Sans" panose="020B0606030504020204" pitchFamily="34" charset="0"/>
                <a:ea typeface="Open Sans" panose="020B0606030504020204" pitchFamily="34" charset="0"/>
                <a:cs typeface="Open Sans" panose="020B0606030504020204" pitchFamily="34" charset="0"/>
              </a:rPr>
              <a:t>COMPLIANCE REPORTING TO MEET LOCAL, STATE &amp; FEDERAL REQUIREMENTS</a:t>
            </a:r>
          </a:p>
        </p:txBody>
      </p:sp>
      <p:pic>
        <p:nvPicPr>
          <p:cNvPr id="7" name="Picture 6" descr="nfpa-logo | Fleenor Security">
            <a:extLst>
              <a:ext uri="{FF2B5EF4-FFF2-40B4-BE49-F238E27FC236}">
                <a16:creationId xmlns:a16="http://schemas.microsoft.com/office/drawing/2014/main" id="{E316E01E-79E1-B4CF-3CD4-BC48C768A8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518" y="4466269"/>
            <a:ext cx="1330248" cy="14330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Seal of the United States Environmental Protection ...">
            <a:extLst>
              <a:ext uri="{FF2B5EF4-FFF2-40B4-BE49-F238E27FC236}">
                <a16:creationId xmlns:a16="http://schemas.microsoft.com/office/drawing/2014/main" id="{2204033D-36AD-9A75-E8D3-F5F932FB0E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7466" y="4550280"/>
            <a:ext cx="1260324" cy="12603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outh Coast AQMD - Apps on Google Play">
            <a:extLst>
              <a:ext uri="{FF2B5EF4-FFF2-40B4-BE49-F238E27FC236}">
                <a16:creationId xmlns:a16="http://schemas.microsoft.com/office/drawing/2014/main" id="{CB877A54-3823-98D8-AF63-479F9E4EF8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1906" y="4550280"/>
            <a:ext cx="2433415" cy="12167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C5AAD4-2234-D33D-703E-70FC3AE5B336}"/>
              </a:ext>
            </a:extLst>
          </p:cNvPr>
          <p:cNvSpPr txBox="1"/>
          <p:nvPr/>
        </p:nvSpPr>
        <p:spPr>
          <a:xfrm>
            <a:off x="162233" y="6392606"/>
            <a:ext cx="457200" cy="292388"/>
          </a:xfrm>
          <a:prstGeom prst="rect">
            <a:avLst/>
          </a:prstGeom>
          <a:noFill/>
        </p:spPr>
        <p:txBody>
          <a:bodyPr wrap="square" rtlCol="0">
            <a:spAutoFit/>
          </a:bodyPr>
          <a:lstStyle/>
          <a:p>
            <a:r>
              <a:rPr lang="en-US" sz="1300" dirty="0">
                <a:solidFill>
                  <a:schemeClr val="tx1">
                    <a:lumMod val="75000"/>
                    <a:lumOff val="25000"/>
                  </a:schemeClr>
                </a:solidFill>
              </a:rPr>
              <a:t>8</a:t>
            </a:r>
          </a:p>
        </p:txBody>
      </p:sp>
    </p:spTree>
    <p:extLst>
      <p:ext uri="{BB962C8B-B14F-4D97-AF65-F5344CB8AC3E}">
        <p14:creationId xmlns:p14="http://schemas.microsoft.com/office/powerpoint/2010/main" val="689554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68122</TotalTime>
  <Words>2622</Words>
  <Application>Microsoft Macintosh PowerPoint</Application>
  <PresentationFormat>On-screen Show (4:3)</PresentationFormat>
  <Paragraphs>287</Paragraphs>
  <Slides>20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Century Gothic</vt:lpstr>
      <vt:lpstr>Courier New</vt:lpstr>
      <vt:lpstr>Open Sans</vt:lpstr>
      <vt:lpstr>Open Sans Semibold</vt:lpstr>
      <vt:lpstr>Symbol</vt:lpstr>
      <vt:lpstr>Times New Roman</vt:lpstr>
      <vt:lpstr>Wingdings</vt:lpstr>
      <vt:lpstr>Executive</vt:lpstr>
      <vt:lpstr>Acorn Energy, Inc. - Nasdaq: ACFN   Growing Base of Recurring, High Margin Remote Monitoring &amp; Control Revenue                       September, 2025  www.acornenergy.com   </vt:lpstr>
      <vt:lpstr>Non-GAAP Financial Measures</vt:lpstr>
      <vt:lpstr>Wireless Remote Monitoring &amp; Control </vt:lpstr>
      <vt:lpstr>At a Glance </vt:lpstr>
      <vt:lpstr>PowerPoint Presentation</vt:lpstr>
      <vt:lpstr>PowerPoint Presentation</vt:lpstr>
      <vt:lpstr>PowerPoint Presentation</vt:lpstr>
      <vt:lpstr>PowerPoint Presentation</vt:lpstr>
      <vt:lpstr>PowerPoint Presentation</vt:lpstr>
      <vt:lpstr>Remote Monitoring Value-Add</vt:lpstr>
      <vt:lpstr>Remote Monitoring is Clean &amp; Green</vt:lpstr>
      <vt:lpstr>Diverse Markets &amp; Customer Base</vt:lpstr>
      <vt:lpstr>Growth Drivers</vt:lpstr>
      <vt:lpstr>PowerPoint Presentation</vt:lpstr>
      <vt:lpstr>PowerPoint Presentation</vt:lpstr>
      <vt:lpstr>Competitive Barriers</vt:lpstr>
      <vt:lpstr>PowerPoint Presentation</vt:lpstr>
      <vt:lpstr>PowerPoint Presentation</vt:lpstr>
      <vt:lpstr>PowerPoint Presentation</vt:lpstr>
      <vt:lpstr>PowerPoint Presentation</vt:lpstr>
    </vt:vector>
  </TitlesOfParts>
  <Company>Catalyst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Acorn Energy Investor Presentation (NASDAQ:ACFN)</dc:title>
  <dc:creator>Catalyst Four</dc:creator>
  <cp:lastModifiedBy>Bill Jones</cp:lastModifiedBy>
  <cp:revision>1093</cp:revision>
  <cp:lastPrinted>2025-04-22T01:14:09Z</cp:lastPrinted>
  <dcterms:created xsi:type="dcterms:W3CDTF">2016-06-01T21:10:58Z</dcterms:created>
  <dcterms:modified xsi:type="dcterms:W3CDTF">2025-09-17T16:54:02Z</dcterms:modified>
</cp:coreProperties>
</file>